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4" r:id="rId3"/>
    <p:sldId id="280" r:id="rId4"/>
    <p:sldId id="279" r:id="rId5"/>
    <p:sldId id="278" r:id="rId6"/>
    <p:sldId id="269" r:id="rId7"/>
    <p:sldId id="270" r:id="rId8"/>
    <p:sldId id="271" r:id="rId9"/>
    <p:sldId id="267" r:id="rId10"/>
    <p:sldId id="289" r:id="rId11"/>
    <p:sldId id="292" r:id="rId12"/>
    <p:sldId id="290" r:id="rId13"/>
    <p:sldId id="291" r:id="rId14"/>
    <p:sldId id="281" r:id="rId15"/>
    <p:sldId id="282" r:id="rId16"/>
    <p:sldId id="283" r:id="rId17"/>
    <p:sldId id="284" r:id="rId18"/>
    <p:sldId id="29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08" autoAdjust="0"/>
  </p:normalViewPr>
  <p:slideViewPr>
    <p:cSldViewPr snapToGrid="0" snapToObjects="1">
      <p:cViewPr varScale="1">
        <p:scale>
          <a:sx n="120" d="100"/>
          <a:sy n="120" d="100"/>
        </p:scale>
        <p:origin x="-52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54034F-37BC-0D45-95A1-ACFB46F238F6}" type="datetimeFigureOut">
              <a:rPr lang="en-US" smtClean="0"/>
              <a:t>25/03/2018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2E6D42-309F-2B48-B73C-F34169D74704}" type="slidenum">
              <a:rPr lang="en-US" smtClean="0"/>
              <a:t>‹#›</a:t>
            </a:fld>
            <a:endParaRPr lang="en-US"/>
          </a:p>
        </p:txBody>
      </p:sp>
    </p:spTree>
    <p:extLst>
      <p:ext uri="{BB962C8B-B14F-4D97-AF65-F5344CB8AC3E}">
        <p14:creationId xmlns:p14="http://schemas.microsoft.com/office/powerpoint/2010/main" val="4050844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18810-DE02-C14D-B2EC-1C2D8CFC43D0}" type="datetimeFigureOut">
              <a:rPr lang="en-US" smtClean="0"/>
              <a:t>25/03/2018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970E8-50B0-8B42-8487-7D8F0D3EC013}" type="slidenum">
              <a:rPr lang="en-US" smtClean="0"/>
              <a:t>‹#›</a:t>
            </a:fld>
            <a:endParaRPr lang="en-US"/>
          </a:p>
        </p:txBody>
      </p:sp>
    </p:spTree>
    <p:extLst>
      <p:ext uri="{BB962C8B-B14F-4D97-AF65-F5344CB8AC3E}">
        <p14:creationId xmlns:p14="http://schemas.microsoft.com/office/powerpoint/2010/main" val="1967195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715694CC-B767-524E-B351-63F81733AAFC}" type="datetimeFigureOut">
              <a:rPr lang="en-US" smtClean="0"/>
              <a:t>25/03/2018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375641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15694CC-B767-524E-B351-63F81733AAFC}" type="datetimeFigureOut">
              <a:rPr lang="en-US" smtClean="0"/>
              <a:t>25/03/2018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139792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15694CC-B767-524E-B351-63F81733AAFC}" type="datetimeFigureOut">
              <a:rPr lang="en-US" smtClean="0"/>
              <a:t>25/03/2018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423457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715694CC-B767-524E-B351-63F81733AAFC}" type="datetimeFigureOut">
              <a:rPr lang="en-US" smtClean="0"/>
              <a:t>25/03/2018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69899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15694CC-B767-524E-B351-63F81733AAFC}" type="datetimeFigureOut">
              <a:rPr lang="en-US" smtClean="0"/>
              <a:t>25/03/2018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155557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715694CC-B767-524E-B351-63F81733AAFC}" type="datetimeFigureOut">
              <a:rPr lang="en-US" smtClean="0"/>
              <a:t>25/03/2018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155166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715694CC-B767-524E-B351-63F81733AAFC}" type="datetimeFigureOut">
              <a:rPr lang="en-US" smtClean="0"/>
              <a:t>25/03/2018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194633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715694CC-B767-524E-B351-63F81733AAFC}" type="datetimeFigureOut">
              <a:rPr lang="en-US" smtClean="0"/>
              <a:t>25/03/2018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219672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694CC-B767-524E-B351-63F81733AAFC}" type="datetimeFigureOut">
              <a:rPr lang="en-US" smtClean="0"/>
              <a:t>25/03/2018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138584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15694CC-B767-524E-B351-63F81733AAFC}" type="datetimeFigureOut">
              <a:rPr lang="en-US" smtClean="0"/>
              <a:t>25/03/2018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341147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15694CC-B767-524E-B351-63F81733AAFC}" type="datetimeFigureOut">
              <a:rPr lang="en-US" smtClean="0"/>
              <a:t>25/03/2018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74B91-145B-AE48-A678-FED50368E159}" type="slidenum">
              <a:rPr lang="en-US" smtClean="0"/>
              <a:t>‹#›</a:t>
            </a:fld>
            <a:endParaRPr lang="en-US"/>
          </a:p>
        </p:txBody>
      </p:sp>
    </p:spTree>
    <p:extLst>
      <p:ext uri="{BB962C8B-B14F-4D97-AF65-F5344CB8AC3E}">
        <p14:creationId xmlns:p14="http://schemas.microsoft.com/office/powerpoint/2010/main" val="3031287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94CC-B767-524E-B351-63F81733AAFC}" type="datetimeFigureOut">
              <a:rPr lang="en-US" smtClean="0"/>
              <a:t>25/03/2018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74B91-145B-AE48-A678-FED50368E159}" type="slidenum">
              <a:rPr lang="en-US" smtClean="0"/>
              <a:t>‹#›</a:t>
            </a:fld>
            <a:endParaRPr lang="en-US"/>
          </a:p>
        </p:txBody>
      </p:sp>
    </p:spTree>
    <p:extLst>
      <p:ext uri="{BB962C8B-B14F-4D97-AF65-F5344CB8AC3E}">
        <p14:creationId xmlns:p14="http://schemas.microsoft.com/office/powerpoint/2010/main" val="257760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6.emf"/><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6.emf"/><Relationship Id="rId5"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640" y="1124878"/>
            <a:ext cx="6962190" cy="3782888"/>
          </a:xfrm>
        </p:spPr>
        <p:txBody>
          <a:bodyPr>
            <a:normAutofit/>
          </a:bodyPr>
          <a:lstStyle/>
          <a:p>
            <a:pPr algn="l"/>
            <a:r>
              <a:rPr lang="en-US" sz="1600" i="1" dirty="0" smtClean="0">
                <a:latin typeface="Helvetica Neue UltraLight"/>
                <a:cs typeface="Helvetica Neue UltraLight"/>
              </a:rPr>
              <a:t>Branding the identity of a community spirit - by e</a:t>
            </a:r>
            <a:r>
              <a:rPr lang="en-US" sz="1600" i="1" dirty="0" smtClean="0">
                <a:solidFill>
                  <a:schemeClr val="bg1">
                    <a:lumMod val="50000"/>
                  </a:schemeClr>
                </a:solidFill>
                <a:latin typeface="Helvetica Neue UltraLight"/>
                <a:cs typeface="Helvetica Neue UltraLight"/>
              </a:rPr>
              <a:t>xciting </a:t>
            </a:r>
            <a:r>
              <a:rPr lang="en-US" sz="1600" i="1" dirty="0">
                <a:solidFill>
                  <a:schemeClr val="bg1">
                    <a:lumMod val="50000"/>
                  </a:schemeClr>
                </a:solidFill>
                <a:latin typeface="Helvetica Neue UltraLight"/>
                <a:cs typeface="Helvetica Neue UltraLight"/>
              </a:rPr>
              <a:t>and inviting your community to get </a:t>
            </a:r>
            <a:r>
              <a:rPr lang="en-US" sz="1600" i="1" dirty="0" smtClean="0">
                <a:solidFill>
                  <a:schemeClr val="bg1">
                    <a:lumMod val="50000"/>
                  </a:schemeClr>
                </a:solidFill>
                <a:latin typeface="Helvetica Neue UltraLight"/>
                <a:cs typeface="Helvetica Neue UltraLight"/>
              </a:rPr>
              <a:t>involved, followed up with </a:t>
            </a:r>
            <a:r>
              <a:rPr lang="en-US" sz="1600" i="1" dirty="0" smtClean="0">
                <a:solidFill>
                  <a:schemeClr val="bg1">
                    <a:lumMod val="50000"/>
                  </a:schemeClr>
                </a:solidFill>
                <a:latin typeface="Helvetica Neue UltraLight"/>
                <a:cs typeface="Helvetica Neue UltraLight"/>
              </a:rPr>
              <a:t>public art </a:t>
            </a:r>
            <a:r>
              <a:rPr lang="en-US" sz="1600" i="1" dirty="0" smtClean="0">
                <a:solidFill>
                  <a:schemeClr val="bg1">
                    <a:lumMod val="50000"/>
                  </a:schemeClr>
                </a:solidFill>
                <a:latin typeface="Helvetica Neue UltraLight"/>
                <a:cs typeface="Helvetica Neue UltraLight"/>
              </a:rPr>
              <a:t>best </a:t>
            </a:r>
            <a:r>
              <a:rPr lang="en-US" sz="1600" i="1" dirty="0" smtClean="0">
                <a:solidFill>
                  <a:schemeClr val="bg1">
                    <a:lumMod val="50000"/>
                  </a:schemeClr>
                </a:solidFill>
                <a:latin typeface="Helvetica Neue UltraLight"/>
                <a:cs typeface="Helvetica Neue UltraLight"/>
              </a:rPr>
              <a:t>practice and good maintenance.</a:t>
            </a:r>
            <a:endParaRPr lang="en-US" sz="1600" i="1" dirty="0">
              <a:latin typeface="Helvetica Neue UltraLight"/>
              <a:cs typeface="Helvetica Neue UltraLight"/>
            </a:endParaRPr>
          </a:p>
          <a:p>
            <a:pPr algn="l"/>
            <a:endParaRPr lang="en-US" sz="1600" i="1" dirty="0" smtClean="0">
              <a:latin typeface="Helvetica Neue UltraLight"/>
              <a:cs typeface="Helvetica Neue UltraLight"/>
            </a:endParaRPr>
          </a:p>
          <a:p>
            <a:pPr algn="l"/>
            <a:endParaRPr lang="en-US" sz="1600" i="1" dirty="0">
              <a:latin typeface="Helvetica Neue UltraLight"/>
              <a:cs typeface="Helvetica Neue Ultra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pic>
        <p:nvPicPr>
          <p:cNvPr id="4" name="Picture 3" descr="Howler z.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991895"/>
            <a:ext cx="9157368" cy="4913592"/>
          </a:xfrm>
          <a:prstGeom prst="rect">
            <a:avLst/>
          </a:prstGeom>
        </p:spPr>
      </p:pic>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Tree>
    <p:extLst>
      <p:ext uri="{BB962C8B-B14F-4D97-AF65-F5344CB8AC3E}">
        <p14:creationId xmlns:p14="http://schemas.microsoft.com/office/powerpoint/2010/main" val="277690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83688"/>
            <a:ext cx="9144000" cy="374312"/>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664862"/>
            <a:ext cx="9144000" cy="19313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6"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256162" cy="261610"/>
          </a:xfrm>
          <a:prstGeom prst="rect">
            <a:avLst/>
          </a:prstGeom>
          <a:noFill/>
        </p:spPr>
        <p:txBody>
          <a:bodyPr wrap="none" rtlCol="0">
            <a:spAutoFit/>
          </a:bodyPr>
          <a:lstStyle/>
          <a:p>
            <a:r>
              <a:rPr lang="en-US" sz="1100" dirty="0" smtClean="0">
                <a:solidFill>
                  <a:srgbClr val="FFFFFF"/>
                </a:solidFill>
              </a:rPr>
              <a:t>8</a:t>
            </a:r>
            <a:endParaRPr lang="en-US" sz="1100" dirty="0">
              <a:solidFill>
                <a:srgbClr val="FFFFFF"/>
              </a:solidFill>
            </a:endParaRPr>
          </a:p>
        </p:txBody>
      </p:sp>
      <p:pic>
        <p:nvPicPr>
          <p:cNvPr id="2" name="Picture 1" descr="flower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1063"/>
            <a:ext cx="9144000" cy="2650921"/>
          </a:xfrm>
          <a:prstGeom prst="rect">
            <a:avLst/>
          </a:prstGeom>
        </p:spPr>
      </p:pic>
      <p:pic>
        <p:nvPicPr>
          <p:cNvPr id="3" name="Picture 2" descr="shap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1682"/>
            <a:ext cx="9189114" cy="2664000"/>
          </a:xfrm>
          <a:prstGeom prst="rect">
            <a:avLst/>
          </a:prstGeom>
        </p:spPr>
      </p:pic>
      <p:sp>
        <p:nvSpPr>
          <p:cNvPr id="10" name="TextBox 9"/>
          <p:cNvSpPr txBox="1"/>
          <p:nvPr/>
        </p:nvSpPr>
        <p:spPr>
          <a:xfrm>
            <a:off x="211675" y="6526362"/>
            <a:ext cx="613043" cy="276999"/>
          </a:xfrm>
          <a:prstGeom prst="rect">
            <a:avLst/>
          </a:prstGeom>
          <a:noFill/>
        </p:spPr>
        <p:txBody>
          <a:bodyPr wrap="none" rtlCol="0">
            <a:spAutoFit/>
          </a:bodyPr>
          <a:lstStyle/>
          <a:p>
            <a:r>
              <a:rPr lang="en-US" sz="1200" dirty="0" smtClean="0">
                <a:solidFill>
                  <a:schemeClr val="bg1">
                    <a:lumMod val="85000"/>
                  </a:schemeClr>
                </a:solidFill>
              </a:rPr>
              <a:t>$7,800</a:t>
            </a:r>
          </a:p>
        </p:txBody>
      </p:sp>
    </p:spTree>
    <p:extLst>
      <p:ext uri="{BB962C8B-B14F-4D97-AF65-F5344CB8AC3E}">
        <p14:creationId xmlns:p14="http://schemas.microsoft.com/office/powerpoint/2010/main" val="221881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83688"/>
            <a:ext cx="9144000" cy="374312"/>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664862"/>
            <a:ext cx="9144000" cy="19313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6"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256162" cy="261610"/>
          </a:xfrm>
          <a:prstGeom prst="rect">
            <a:avLst/>
          </a:prstGeom>
          <a:noFill/>
        </p:spPr>
        <p:txBody>
          <a:bodyPr wrap="none" rtlCol="0">
            <a:spAutoFit/>
          </a:bodyPr>
          <a:lstStyle/>
          <a:p>
            <a:r>
              <a:rPr lang="en-US" sz="1100" dirty="0" smtClean="0">
                <a:solidFill>
                  <a:srgbClr val="FFFFFF"/>
                </a:solidFill>
              </a:rPr>
              <a:t>9</a:t>
            </a:r>
            <a:endParaRPr lang="en-US" sz="1100" dirty="0">
              <a:solidFill>
                <a:srgbClr val="FFFFFF"/>
              </a:solidFill>
            </a:endParaRPr>
          </a:p>
        </p:txBody>
      </p:sp>
      <p:pic>
        <p:nvPicPr>
          <p:cNvPr id="2" name="Picture 1" descr="lor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61063"/>
            <a:ext cx="9167045" cy="2657602"/>
          </a:xfrm>
          <a:prstGeom prst="rect">
            <a:avLst/>
          </a:prstGeom>
        </p:spPr>
      </p:pic>
      <p:pic>
        <p:nvPicPr>
          <p:cNvPr id="3" name="Picture 2" descr="hand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46499"/>
            <a:ext cx="9144000" cy="2650921"/>
          </a:xfrm>
          <a:prstGeom prst="rect">
            <a:avLst/>
          </a:prstGeom>
        </p:spPr>
      </p:pic>
      <p:sp>
        <p:nvSpPr>
          <p:cNvPr id="10" name="TextBox 9"/>
          <p:cNvSpPr txBox="1"/>
          <p:nvPr/>
        </p:nvSpPr>
        <p:spPr>
          <a:xfrm>
            <a:off x="211675" y="6526362"/>
            <a:ext cx="613043" cy="276999"/>
          </a:xfrm>
          <a:prstGeom prst="rect">
            <a:avLst/>
          </a:prstGeom>
          <a:noFill/>
        </p:spPr>
        <p:txBody>
          <a:bodyPr wrap="none" rtlCol="0">
            <a:spAutoFit/>
          </a:bodyPr>
          <a:lstStyle/>
          <a:p>
            <a:r>
              <a:rPr lang="en-US" sz="1200" dirty="0" smtClean="0">
                <a:solidFill>
                  <a:schemeClr val="bg1">
                    <a:lumMod val="85000"/>
                  </a:schemeClr>
                </a:solidFill>
              </a:rPr>
              <a:t>$8,700</a:t>
            </a:r>
          </a:p>
        </p:txBody>
      </p:sp>
    </p:spTree>
    <p:extLst>
      <p:ext uri="{BB962C8B-B14F-4D97-AF65-F5344CB8AC3E}">
        <p14:creationId xmlns:p14="http://schemas.microsoft.com/office/powerpoint/2010/main" val="247832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83688"/>
            <a:ext cx="9144000" cy="374312"/>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664862"/>
            <a:ext cx="9144000" cy="19313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6"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327659" cy="261610"/>
          </a:xfrm>
          <a:prstGeom prst="rect">
            <a:avLst/>
          </a:prstGeom>
          <a:noFill/>
        </p:spPr>
        <p:txBody>
          <a:bodyPr wrap="none" rtlCol="0">
            <a:spAutoFit/>
          </a:bodyPr>
          <a:lstStyle/>
          <a:p>
            <a:r>
              <a:rPr lang="en-US" sz="1100" dirty="0" smtClean="0">
                <a:solidFill>
                  <a:srgbClr val="FFFFFF"/>
                </a:solidFill>
              </a:rPr>
              <a:t>10</a:t>
            </a:r>
            <a:endParaRPr lang="en-US" sz="1100" dirty="0">
              <a:solidFill>
                <a:srgbClr val="FFFFFF"/>
              </a:solidFill>
            </a:endParaRPr>
          </a:p>
        </p:txBody>
      </p:sp>
      <p:pic>
        <p:nvPicPr>
          <p:cNvPr id="2" name="Picture 1" descr="bird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1646"/>
            <a:ext cx="9189114" cy="2664000"/>
          </a:xfrm>
          <a:prstGeom prst="rect">
            <a:avLst/>
          </a:prstGeom>
        </p:spPr>
      </p:pic>
      <p:pic>
        <p:nvPicPr>
          <p:cNvPr id="3" name="Picture 2" descr="zeb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46498"/>
            <a:ext cx="9144000" cy="2650921"/>
          </a:xfrm>
          <a:prstGeom prst="rect">
            <a:avLst/>
          </a:prstGeom>
        </p:spPr>
      </p:pic>
      <p:sp>
        <p:nvSpPr>
          <p:cNvPr id="10" name="TextBox 9"/>
          <p:cNvSpPr txBox="1"/>
          <p:nvPr/>
        </p:nvSpPr>
        <p:spPr>
          <a:xfrm>
            <a:off x="211675" y="6526362"/>
            <a:ext cx="613043" cy="276999"/>
          </a:xfrm>
          <a:prstGeom prst="rect">
            <a:avLst/>
          </a:prstGeom>
          <a:noFill/>
        </p:spPr>
        <p:txBody>
          <a:bodyPr wrap="none" rtlCol="0">
            <a:spAutoFit/>
          </a:bodyPr>
          <a:lstStyle/>
          <a:p>
            <a:r>
              <a:rPr lang="en-US" sz="1200" dirty="0" smtClean="0">
                <a:solidFill>
                  <a:schemeClr val="bg1">
                    <a:lumMod val="85000"/>
                  </a:schemeClr>
                </a:solidFill>
              </a:rPr>
              <a:t>$9,000</a:t>
            </a:r>
          </a:p>
        </p:txBody>
      </p:sp>
    </p:spTree>
    <p:extLst>
      <p:ext uri="{BB962C8B-B14F-4D97-AF65-F5344CB8AC3E}">
        <p14:creationId xmlns:p14="http://schemas.microsoft.com/office/powerpoint/2010/main" val="221881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83688"/>
            <a:ext cx="9144000" cy="374312"/>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6664862"/>
            <a:ext cx="9144000" cy="19313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6"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327659" cy="261610"/>
          </a:xfrm>
          <a:prstGeom prst="rect">
            <a:avLst/>
          </a:prstGeom>
          <a:noFill/>
        </p:spPr>
        <p:txBody>
          <a:bodyPr wrap="none" rtlCol="0">
            <a:spAutoFit/>
          </a:bodyPr>
          <a:lstStyle/>
          <a:p>
            <a:r>
              <a:rPr lang="en-US" sz="1100" dirty="0" smtClean="0">
                <a:solidFill>
                  <a:srgbClr val="FFFFFF"/>
                </a:solidFill>
              </a:rPr>
              <a:t>11</a:t>
            </a:r>
            <a:endParaRPr lang="en-US" sz="1100" dirty="0">
              <a:solidFill>
                <a:srgbClr val="FFFFFF"/>
              </a:solidFill>
            </a:endParaRPr>
          </a:p>
        </p:txBody>
      </p:sp>
      <p:pic>
        <p:nvPicPr>
          <p:cNvPr id="2" name="Picture 1" descr="rosella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71646"/>
            <a:ext cx="9144000" cy="2650921"/>
          </a:xfrm>
          <a:prstGeom prst="rect">
            <a:avLst/>
          </a:prstGeom>
        </p:spPr>
      </p:pic>
      <p:pic>
        <p:nvPicPr>
          <p:cNvPr id="3" name="Picture 2" descr="fish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35023"/>
            <a:ext cx="9189114" cy="2664000"/>
          </a:xfrm>
          <a:prstGeom prst="rect">
            <a:avLst/>
          </a:prstGeom>
        </p:spPr>
      </p:pic>
      <p:sp>
        <p:nvSpPr>
          <p:cNvPr id="4" name="TextBox 3"/>
          <p:cNvSpPr txBox="1"/>
          <p:nvPr/>
        </p:nvSpPr>
        <p:spPr>
          <a:xfrm>
            <a:off x="211675" y="6526362"/>
            <a:ext cx="613043" cy="276999"/>
          </a:xfrm>
          <a:prstGeom prst="rect">
            <a:avLst/>
          </a:prstGeom>
          <a:noFill/>
        </p:spPr>
        <p:txBody>
          <a:bodyPr wrap="none" rtlCol="0">
            <a:spAutoFit/>
          </a:bodyPr>
          <a:lstStyle/>
          <a:p>
            <a:r>
              <a:rPr lang="en-US" sz="1200" dirty="0" smtClean="0">
                <a:solidFill>
                  <a:schemeClr val="bg1">
                    <a:lumMod val="85000"/>
                  </a:schemeClr>
                </a:solidFill>
              </a:rPr>
              <a:t>$9,500</a:t>
            </a:r>
          </a:p>
        </p:txBody>
      </p:sp>
    </p:spTree>
    <p:extLst>
      <p:ext uri="{BB962C8B-B14F-4D97-AF65-F5344CB8AC3E}">
        <p14:creationId xmlns:p14="http://schemas.microsoft.com/office/powerpoint/2010/main" val="221881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LOGISTICS</a:t>
            </a:r>
          </a:p>
          <a:p>
            <a:pPr algn="l"/>
            <a:endParaRPr lang="en-US" sz="14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684358" cy="4339649"/>
          </a:xfrm>
          <a:prstGeom prst="rect">
            <a:avLst/>
          </a:prstGeom>
          <a:noFill/>
        </p:spPr>
        <p:txBody>
          <a:bodyPr wrap="square" rtlCol="0">
            <a:spAutoFit/>
          </a:bodyPr>
          <a:lstStyle/>
          <a:p>
            <a:r>
              <a:rPr lang="en-AU" sz="1200" dirty="0">
                <a:latin typeface="Calibri Light"/>
                <a:cs typeface="Calibri Light"/>
              </a:rPr>
              <a:t>Having assessed both locations, I have considered the </a:t>
            </a:r>
            <a:r>
              <a:rPr lang="en-AU" sz="1200" dirty="0" smtClean="0">
                <a:latin typeface="Calibri Light"/>
                <a:cs typeface="Calibri Light"/>
              </a:rPr>
              <a:t>complexities of </a:t>
            </a:r>
            <a:r>
              <a:rPr lang="en-AU" sz="1200" dirty="0" smtClean="0">
                <a:latin typeface="Calibri Light"/>
                <a:cs typeface="Calibri Light"/>
              </a:rPr>
              <a:t>each. </a:t>
            </a:r>
            <a:r>
              <a:rPr lang="en-AU" sz="1200" dirty="0">
                <a:latin typeface="Calibri Light"/>
                <a:cs typeface="Calibri Light"/>
              </a:rPr>
              <a:t>As my method will be painting up to 5+ meters high, I will need to consult with Council on appropriate traffic management. </a:t>
            </a:r>
            <a:r>
              <a:rPr lang="en-AU" sz="1200" dirty="0" smtClean="0">
                <a:latin typeface="Calibri Light"/>
                <a:cs typeface="Calibri Light"/>
              </a:rPr>
              <a:t>Some restriction may be required to limit or slow automotive traffic. Pedestrian traffic can be easily managed with signage, temporary bollards and tape.</a:t>
            </a:r>
          </a:p>
          <a:p>
            <a:endParaRPr lang="en-AU" sz="1200" dirty="0">
              <a:latin typeface="Calibri Light"/>
              <a:cs typeface="Calibri Light"/>
            </a:endParaRPr>
          </a:p>
          <a:p>
            <a:r>
              <a:rPr lang="en-AU" sz="1200" b="1" dirty="0">
                <a:latin typeface="Calibri Light"/>
                <a:cs typeface="Calibri Light"/>
              </a:rPr>
              <a:t>Location 1 </a:t>
            </a:r>
            <a:r>
              <a:rPr lang="en-AU" sz="1200" dirty="0">
                <a:latin typeface="Calibri Light"/>
                <a:cs typeface="Calibri Light"/>
              </a:rPr>
              <a:t>will require more </a:t>
            </a:r>
            <a:r>
              <a:rPr lang="en-AU" sz="1200" dirty="0" smtClean="0">
                <a:latin typeface="Calibri Light"/>
                <a:cs typeface="Calibri Light"/>
              </a:rPr>
              <a:t>management as </a:t>
            </a:r>
            <a:r>
              <a:rPr lang="en-AU" sz="1200" dirty="0">
                <a:latin typeface="Calibri Light"/>
                <a:cs typeface="Calibri Light"/>
              </a:rPr>
              <a:t>it </a:t>
            </a:r>
            <a:r>
              <a:rPr lang="en-AU" sz="1200" dirty="0" smtClean="0">
                <a:latin typeface="Calibri Light"/>
                <a:cs typeface="Calibri Light"/>
              </a:rPr>
              <a:t>seems to facilitate more cars</a:t>
            </a:r>
            <a:r>
              <a:rPr lang="en-AU" sz="1200" dirty="0">
                <a:latin typeface="Calibri Light"/>
                <a:cs typeface="Calibri Light"/>
              </a:rPr>
              <a:t>.</a:t>
            </a:r>
            <a:r>
              <a:rPr lang="en-AU" sz="1200" dirty="0" smtClean="0">
                <a:latin typeface="Calibri Light"/>
                <a:cs typeface="Calibri Light"/>
              </a:rPr>
              <a:t> </a:t>
            </a:r>
            <a:r>
              <a:rPr lang="en-US" sz="1200" dirty="0" smtClean="0">
                <a:latin typeface="Calibri Light"/>
                <a:cs typeface="Calibri Light"/>
              </a:rPr>
              <a:t>So</a:t>
            </a:r>
            <a:r>
              <a:rPr lang="en-AU" sz="1200" dirty="0" smtClean="0">
                <a:latin typeface="Calibri Light"/>
                <a:cs typeface="Calibri Light"/>
              </a:rPr>
              <a:t>me </a:t>
            </a:r>
            <a:r>
              <a:rPr lang="en-AU" sz="1200" dirty="0">
                <a:latin typeface="Calibri Light"/>
                <a:cs typeface="Calibri Light"/>
              </a:rPr>
              <a:t>traffic management or restriction will need to be in place while I am operating at height with a platform ladder or scissor </a:t>
            </a:r>
            <a:r>
              <a:rPr lang="en-AU" sz="1200" dirty="0" smtClean="0">
                <a:latin typeface="Calibri Light"/>
                <a:cs typeface="Calibri Light"/>
              </a:rPr>
              <a:t>lift. This is easily accommodated and I </a:t>
            </a:r>
            <a:r>
              <a:rPr lang="en-AU" sz="1200" dirty="0" smtClean="0">
                <a:latin typeface="Calibri Light"/>
                <a:cs typeface="Calibri Light"/>
              </a:rPr>
              <a:t>have worked in these environment before. </a:t>
            </a:r>
          </a:p>
          <a:p>
            <a:endParaRPr lang="en-AU" sz="1200" dirty="0">
              <a:latin typeface="Calibri Light"/>
              <a:cs typeface="Calibri Light"/>
            </a:endParaRPr>
          </a:p>
          <a:p>
            <a:r>
              <a:rPr lang="en-AU" sz="1200" b="1" dirty="0">
                <a:latin typeface="Calibri Light"/>
                <a:cs typeface="Calibri Light"/>
              </a:rPr>
              <a:t>Location 2 </a:t>
            </a:r>
            <a:r>
              <a:rPr lang="en-AU" sz="1200" dirty="0" smtClean="0">
                <a:latin typeface="Calibri Light"/>
                <a:cs typeface="Calibri Light"/>
              </a:rPr>
              <a:t>is a little </a:t>
            </a:r>
            <a:r>
              <a:rPr lang="en-AU" sz="1200" dirty="0">
                <a:latin typeface="Calibri Light"/>
                <a:cs typeface="Calibri Light"/>
              </a:rPr>
              <a:t>more forgiving and would allow for ample room on a ladder/</a:t>
            </a:r>
            <a:r>
              <a:rPr lang="en-AU" sz="1200" dirty="0" smtClean="0">
                <a:latin typeface="Calibri Light"/>
                <a:cs typeface="Calibri Light"/>
              </a:rPr>
              <a:t>lift</a:t>
            </a:r>
            <a:r>
              <a:rPr lang="en-AU" sz="1200" dirty="0">
                <a:latin typeface="Calibri Light"/>
                <a:cs typeface="Calibri Light"/>
              </a:rPr>
              <a:t> </a:t>
            </a:r>
            <a:r>
              <a:rPr lang="en-AU" sz="1200" dirty="0" smtClean="0">
                <a:latin typeface="Calibri Light"/>
                <a:cs typeface="Calibri Light"/>
              </a:rPr>
              <a:t>and automotive traffic. </a:t>
            </a:r>
            <a:endParaRPr lang="en-AU" sz="1200" dirty="0" smtClean="0">
              <a:latin typeface="Calibri Light"/>
              <a:cs typeface="Calibri Light"/>
            </a:endParaRPr>
          </a:p>
          <a:p>
            <a:r>
              <a:rPr lang="en-AU" sz="1200" dirty="0" smtClean="0">
                <a:latin typeface="Calibri Light"/>
                <a:cs typeface="Calibri Light"/>
              </a:rPr>
              <a:t>Additional </a:t>
            </a:r>
            <a:r>
              <a:rPr lang="en-AU" sz="1200" dirty="0">
                <a:latin typeface="Calibri Light"/>
                <a:cs typeface="Calibri Light"/>
              </a:rPr>
              <a:t>traffic management (i.e. bollards and high-</a:t>
            </a:r>
            <a:r>
              <a:rPr lang="en-AU" sz="1200" dirty="0" err="1">
                <a:latin typeface="Calibri Light"/>
                <a:cs typeface="Calibri Light"/>
              </a:rPr>
              <a:t>vis</a:t>
            </a:r>
            <a:r>
              <a:rPr lang="en-AU" sz="1200" dirty="0">
                <a:latin typeface="Calibri Light"/>
                <a:cs typeface="Calibri Light"/>
              </a:rPr>
              <a:t> tape) would </a:t>
            </a:r>
            <a:r>
              <a:rPr lang="en-AU" sz="1200" dirty="0" smtClean="0">
                <a:latin typeface="Calibri Light"/>
                <a:cs typeface="Calibri Light"/>
              </a:rPr>
              <a:t>be utilised to </a:t>
            </a:r>
            <a:r>
              <a:rPr lang="en-AU" sz="1200" dirty="0">
                <a:latin typeface="Calibri Light"/>
                <a:cs typeface="Calibri Light"/>
              </a:rPr>
              <a:t>ensure public and artist safety. </a:t>
            </a:r>
            <a:r>
              <a:rPr lang="en-AU" sz="1200" dirty="0" smtClean="0">
                <a:latin typeface="Calibri Light"/>
                <a:cs typeface="Calibri Light"/>
              </a:rPr>
              <a:t>All with the consultation of council to ensure appropriate use of management. </a:t>
            </a:r>
            <a:endParaRPr lang="en-AU" sz="1200" dirty="0" smtClean="0">
              <a:latin typeface="Calibri Light"/>
              <a:cs typeface="Calibri Light"/>
            </a:endParaRPr>
          </a:p>
          <a:p>
            <a:endParaRPr lang="en-AU" sz="1200" dirty="0">
              <a:latin typeface="Calibri Light"/>
              <a:cs typeface="Calibri Light"/>
            </a:endParaRPr>
          </a:p>
          <a:p>
            <a:endParaRPr lang="en-AU" sz="1200" dirty="0" smtClean="0">
              <a:latin typeface="Calibri Light"/>
              <a:cs typeface="Calibri Light"/>
            </a:endParaRPr>
          </a:p>
          <a:p>
            <a:endParaRPr lang="en-US" sz="1200" dirty="0" smtClean="0">
              <a:latin typeface="Calibri Light"/>
              <a:cs typeface="Calibri Light"/>
            </a:endParaRPr>
          </a:p>
          <a:p>
            <a:endParaRPr lang="en-US" sz="1200" dirty="0">
              <a:latin typeface="Calibri Light"/>
              <a:cs typeface="Calibri Light"/>
            </a:endParaRPr>
          </a:p>
          <a:p>
            <a:r>
              <a:rPr lang="en-US" sz="1200" dirty="0" smtClean="0">
                <a:latin typeface="Calibri Light"/>
                <a:cs typeface="Calibri Light"/>
              </a:rPr>
              <a:t>Materials </a:t>
            </a:r>
            <a:r>
              <a:rPr lang="en-US" sz="1200" dirty="0">
                <a:latin typeface="Calibri Light"/>
                <a:cs typeface="Calibri Light"/>
              </a:rPr>
              <a:t>will include (but </a:t>
            </a:r>
            <a:r>
              <a:rPr lang="en-US" sz="1200" dirty="0" smtClean="0">
                <a:latin typeface="Calibri Light"/>
                <a:cs typeface="Calibri Light"/>
              </a:rPr>
              <a:t>are not </a:t>
            </a:r>
            <a:r>
              <a:rPr lang="en-US" sz="1200" dirty="0">
                <a:latin typeface="Calibri Light"/>
                <a:cs typeface="Calibri Light"/>
              </a:rPr>
              <a:t>limited to) </a:t>
            </a:r>
            <a:r>
              <a:rPr lang="en-US" sz="1200" dirty="0" err="1">
                <a:latin typeface="Calibri Light"/>
                <a:cs typeface="Calibri Light"/>
              </a:rPr>
              <a:t>Dulux</a:t>
            </a:r>
            <a:r>
              <a:rPr lang="en-US" sz="1200" dirty="0">
                <a:latin typeface="Calibri Light"/>
                <a:cs typeface="Calibri Light"/>
              </a:rPr>
              <a:t> and Wattyl High Gloss, Water based enamel aerosol paint, stencils, tape and drop sheets</a:t>
            </a:r>
            <a:r>
              <a:rPr lang="en-US" sz="1200" dirty="0" smtClean="0">
                <a:latin typeface="Calibri Light"/>
                <a:cs typeface="Calibri Light"/>
              </a:rPr>
              <a:t>. These ensure the fastest drying time, as well as the best quality </a:t>
            </a:r>
            <a:r>
              <a:rPr lang="en-US" sz="1200" dirty="0" err="1" smtClean="0">
                <a:latin typeface="Calibri Light"/>
                <a:cs typeface="Calibri Light"/>
              </a:rPr>
              <a:t>colour</a:t>
            </a:r>
            <a:r>
              <a:rPr lang="en-US" sz="1200" dirty="0" smtClean="0">
                <a:latin typeface="Calibri Light"/>
                <a:cs typeface="Calibri Light"/>
              </a:rPr>
              <a:t> stability in a UV environment.</a:t>
            </a:r>
            <a:endParaRPr lang="en-AU" sz="1200" dirty="0">
              <a:latin typeface="Calibri Light"/>
              <a:cs typeface="Calibri Light"/>
            </a:endParaRPr>
          </a:p>
          <a:p>
            <a:r>
              <a:rPr lang="en-US" sz="1200" dirty="0">
                <a:latin typeface="Calibri Light"/>
                <a:cs typeface="Calibri Light"/>
              </a:rPr>
              <a:t>Always utilizing safe material handling and off-site cleaning and brush maintenance procedures.</a:t>
            </a:r>
            <a:endParaRPr lang="en-AU" sz="1200" dirty="0">
              <a:latin typeface="Calibri Light"/>
              <a:cs typeface="Calibri Light"/>
            </a:endParaRPr>
          </a:p>
          <a:p>
            <a:r>
              <a:rPr lang="en-US" sz="1200" dirty="0">
                <a:latin typeface="Calibri Light"/>
                <a:cs typeface="Calibri Light"/>
              </a:rPr>
              <a:t>Safe work practice to be negotiated with council, full safety gas-mask to be utilized </a:t>
            </a:r>
            <a:r>
              <a:rPr lang="en-US" sz="1200" dirty="0" smtClean="0">
                <a:latin typeface="Calibri Light"/>
                <a:cs typeface="Calibri Light"/>
              </a:rPr>
              <a:t>by the artist and restricted </a:t>
            </a:r>
            <a:r>
              <a:rPr lang="en-US" sz="1200" dirty="0">
                <a:latin typeface="Calibri Light"/>
                <a:cs typeface="Calibri Light"/>
              </a:rPr>
              <a:t>pedestrian access where </a:t>
            </a:r>
            <a:r>
              <a:rPr lang="en-US" sz="1200" dirty="0" smtClean="0">
                <a:latin typeface="Calibri Light"/>
                <a:cs typeface="Calibri Light"/>
              </a:rPr>
              <a:t>appropriate</a:t>
            </a:r>
            <a:r>
              <a:rPr lang="en-US" sz="1200" dirty="0" smtClean="0">
                <a:latin typeface="Calibri Light"/>
                <a:cs typeface="Calibri Light"/>
              </a:rPr>
              <a:t>.</a:t>
            </a:r>
            <a:endParaRPr lang="en-US" sz="1200" dirty="0">
              <a:latin typeface="Calibri Light"/>
              <a:cs typeface="Calibri Light"/>
            </a:endParaRPr>
          </a:p>
          <a:p>
            <a:r>
              <a:rPr lang="en-US" sz="1200" dirty="0" smtClean="0">
                <a:latin typeface="Calibri Light"/>
                <a:cs typeface="Calibri Light"/>
              </a:rPr>
              <a:t>The artist will be on site while paint is wet at all times.</a:t>
            </a:r>
            <a:endParaRPr lang="en-AU" sz="1200" dirty="0">
              <a:latin typeface="Calibri Light"/>
              <a:cs typeface="Calibri Light"/>
            </a:endParaRPr>
          </a:p>
          <a:p>
            <a:endParaRPr lang="en-US" sz="1200" dirty="0" smtClean="0">
              <a:latin typeface="Calibri Light"/>
              <a:cs typeface="Calibri Light"/>
            </a:endParaRPr>
          </a:p>
          <a:p>
            <a:endParaRPr lang="en-US" sz="1200" dirty="0" smtClean="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Planned and considered</a:t>
            </a: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Subtitle 2"/>
          <p:cNvSpPr txBox="1">
            <a:spLocks/>
          </p:cNvSpPr>
          <p:nvPr/>
        </p:nvSpPr>
        <p:spPr>
          <a:xfrm>
            <a:off x="117411" y="4045134"/>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MATERIALS</a:t>
            </a:r>
            <a:endParaRPr lang="en-US" sz="1400" dirty="0"/>
          </a:p>
        </p:txBody>
      </p:sp>
      <p:sp>
        <p:nvSpPr>
          <p:cNvPr id="11" name="TextBox 10"/>
          <p:cNvSpPr txBox="1"/>
          <p:nvPr/>
        </p:nvSpPr>
        <p:spPr>
          <a:xfrm>
            <a:off x="8702838" y="6483687"/>
            <a:ext cx="327659" cy="261610"/>
          </a:xfrm>
          <a:prstGeom prst="rect">
            <a:avLst/>
          </a:prstGeom>
          <a:noFill/>
        </p:spPr>
        <p:txBody>
          <a:bodyPr wrap="none" rtlCol="0">
            <a:spAutoFit/>
          </a:bodyPr>
          <a:lstStyle/>
          <a:p>
            <a:r>
              <a:rPr lang="en-US" sz="1100" dirty="0" smtClean="0">
                <a:solidFill>
                  <a:srgbClr val="FFFFFF"/>
                </a:solidFill>
              </a:rPr>
              <a:t>12</a:t>
            </a:r>
            <a:endParaRPr lang="en-US" sz="1100" dirty="0">
              <a:solidFill>
                <a:srgbClr val="FFFFFF"/>
              </a:solidFill>
            </a:endParaRPr>
          </a:p>
        </p:txBody>
      </p:sp>
    </p:spTree>
    <p:extLst>
      <p:ext uri="{BB962C8B-B14F-4D97-AF65-F5344CB8AC3E}">
        <p14:creationId xmlns:p14="http://schemas.microsoft.com/office/powerpoint/2010/main" val="165522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SAFE WORK METHOD</a:t>
            </a:r>
          </a:p>
          <a:p>
            <a:pPr algn="l"/>
            <a:endParaRPr lang="en-US" sz="14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684358" cy="3231653"/>
          </a:xfrm>
          <a:prstGeom prst="rect">
            <a:avLst/>
          </a:prstGeom>
          <a:noFill/>
        </p:spPr>
        <p:txBody>
          <a:bodyPr wrap="square" rtlCol="0">
            <a:spAutoFit/>
          </a:bodyPr>
          <a:lstStyle/>
          <a:p>
            <a:r>
              <a:rPr lang="en-US" sz="1200" dirty="0">
                <a:latin typeface="Calibri Light"/>
                <a:cs typeface="Calibri Light"/>
              </a:rPr>
              <a:t>While each site will be unique, I will undertake a risk-assessment of each location and provide detail on how I will be producing work for each site. There are several work methods that can be engaged to ensure both mine and public safety:</a:t>
            </a:r>
            <a:endParaRPr lang="en-AU" sz="1200" dirty="0">
              <a:latin typeface="Calibri Light"/>
              <a:cs typeface="Calibri Light"/>
            </a:endParaRPr>
          </a:p>
          <a:p>
            <a:r>
              <a:rPr lang="en-US" sz="1200" dirty="0">
                <a:latin typeface="Calibri Light"/>
                <a:cs typeface="Calibri Light"/>
              </a:rPr>
              <a:t>Working above 2 meters on any wall, I </a:t>
            </a:r>
            <a:r>
              <a:rPr lang="en-US" sz="1200" dirty="0" err="1">
                <a:latin typeface="Calibri Light"/>
                <a:cs typeface="Calibri Light"/>
              </a:rPr>
              <a:t>utilise</a:t>
            </a:r>
            <a:r>
              <a:rPr lang="en-US" sz="1200" dirty="0">
                <a:latin typeface="Calibri Light"/>
                <a:cs typeface="Calibri Light"/>
              </a:rPr>
              <a:t> an industrial (not domestic) ladder. This ladder would be placed at a slope of 4 (vertical) to 1 (horizontal) and appropriately tied-off and secured where appropriate. </a:t>
            </a:r>
            <a:endParaRPr lang="en-US" sz="1200" dirty="0" smtClean="0">
              <a:latin typeface="Calibri Light"/>
              <a:cs typeface="Calibri Light"/>
            </a:endParaRPr>
          </a:p>
          <a:p>
            <a:r>
              <a:rPr lang="en-US" sz="1200" dirty="0">
                <a:latin typeface="Calibri Light"/>
                <a:cs typeface="Calibri Light"/>
              </a:rPr>
              <a:t/>
            </a:r>
            <a:br>
              <a:rPr lang="en-US" sz="1200" dirty="0">
                <a:latin typeface="Calibri Light"/>
                <a:cs typeface="Calibri Light"/>
              </a:rPr>
            </a:br>
            <a:r>
              <a:rPr lang="en-US" sz="1200" dirty="0">
                <a:latin typeface="Calibri Light"/>
                <a:cs typeface="Calibri Light"/>
              </a:rPr>
              <a:t>Alternatively I will be making use of the scissor-lift for larger works over 3 meter and under 11mt. The cost of this is calculated in any works over 3-4 meters. I am fully certified to </a:t>
            </a:r>
            <a:r>
              <a:rPr lang="en-US" sz="1200" dirty="0" smtClean="0">
                <a:latin typeface="Calibri Light"/>
                <a:cs typeface="Calibri Light"/>
              </a:rPr>
              <a:t>operate this machinery.</a:t>
            </a:r>
            <a:r>
              <a:rPr lang="en-US" sz="1200" dirty="0">
                <a:latin typeface="Calibri Light"/>
                <a:cs typeface="Calibri Light"/>
              </a:rPr>
              <a:t/>
            </a:r>
            <a:br>
              <a:rPr lang="en-US" sz="1200" dirty="0">
                <a:latin typeface="Calibri Light"/>
                <a:cs typeface="Calibri Light"/>
              </a:rPr>
            </a:br>
            <a:endParaRPr lang="en-US" sz="1200" dirty="0" smtClean="0">
              <a:latin typeface="Calibri Light"/>
              <a:cs typeface="Calibri Light"/>
            </a:endParaRPr>
          </a:p>
          <a:p>
            <a:r>
              <a:rPr lang="en-US" sz="1200" dirty="0" smtClean="0">
                <a:latin typeface="Calibri Light"/>
                <a:cs typeface="Calibri Light"/>
              </a:rPr>
              <a:t>I </a:t>
            </a:r>
            <a:r>
              <a:rPr lang="en-US" sz="1200" dirty="0">
                <a:latin typeface="Calibri Light"/>
                <a:cs typeface="Calibri Light"/>
              </a:rPr>
              <a:t>would also be engaging in the work during business hours and over the weekend during the day so there is no risk of low-light accident</a:t>
            </a:r>
            <a:r>
              <a:rPr lang="en-AU" sz="1200" dirty="0">
                <a:latin typeface="Calibri Light"/>
                <a:cs typeface="Calibri Light"/>
              </a:rPr>
              <a:t>, and high-visibility and “wet paint” barriers will be used to redirect both automotive and pedestrian traffic where required.</a:t>
            </a:r>
          </a:p>
          <a:p>
            <a:r>
              <a:rPr lang="en-AU" sz="1200" dirty="0">
                <a:latin typeface="Calibri Light"/>
                <a:cs typeface="Calibri Light"/>
              </a:rPr>
              <a:t> </a:t>
            </a:r>
            <a:endParaRPr lang="en-AU" sz="1200" dirty="0" smtClean="0">
              <a:latin typeface="Calibri Light"/>
              <a:cs typeface="Calibri Light"/>
            </a:endParaRPr>
          </a:p>
          <a:p>
            <a:endParaRPr lang="en-AU" sz="1200" dirty="0">
              <a:latin typeface="Calibri Light"/>
              <a:cs typeface="Calibri Light"/>
            </a:endParaRPr>
          </a:p>
          <a:p>
            <a:endParaRPr lang="en-AU" sz="1200" dirty="0" smtClean="0">
              <a:latin typeface="Calibri Light"/>
              <a:cs typeface="Calibri Light"/>
            </a:endParaRPr>
          </a:p>
          <a:p>
            <a:endParaRPr lang="en-AU" sz="1200" dirty="0">
              <a:latin typeface="Calibri Light"/>
              <a:cs typeface="Calibri Light"/>
            </a:endParaRPr>
          </a:p>
          <a:p>
            <a:endParaRPr lang="en-AU" sz="1200" dirty="0">
              <a:latin typeface="Calibri Light"/>
              <a:cs typeface="Calibri Light"/>
            </a:endParaRPr>
          </a:p>
          <a:p>
            <a:r>
              <a:rPr lang="en-US" sz="1200" dirty="0">
                <a:latin typeface="Calibri Light"/>
                <a:cs typeface="Calibri Light"/>
              </a:rPr>
              <a:t>Should my proposal be successful, I will purchase the necessary PLI insurance as required.</a:t>
            </a:r>
            <a:endParaRPr lang="en-AU" sz="1200" dirty="0">
              <a:latin typeface="Calibri Light"/>
              <a:cs typeface="Calibri Light"/>
            </a:endParaRPr>
          </a:p>
          <a:p>
            <a:endParaRPr lang="en-AU" sz="1200" dirty="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Ensuring safety</a:t>
            </a: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Subtitle 2"/>
          <p:cNvSpPr txBox="1">
            <a:spLocks/>
          </p:cNvSpPr>
          <p:nvPr/>
        </p:nvSpPr>
        <p:spPr>
          <a:xfrm>
            <a:off x="117411" y="4024216"/>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INSURANCE</a:t>
            </a:r>
          </a:p>
          <a:p>
            <a:pPr algn="l"/>
            <a:endParaRPr lang="en-US" sz="1400" dirty="0" smtClean="0"/>
          </a:p>
          <a:p>
            <a:pPr algn="l"/>
            <a:endParaRPr lang="en-US" sz="1400" dirty="0"/>
          </a:p>
        </p:txBody>
      </p:sp>
      <p:sp>
        <p:nvSpPr>
          <p:cNvPr id="11" name="TextBox 10"/>
          <p:cNvSpPr txBox="1"/>
          <p:nvPr/>
        </p:nvSpPr>
        <p:spPr>
          <a:xfrm>
            <a:off x="8702838" y="6483687"/>
            <a:ext cx="327659" cy="261610"/>
          </a:xfrm>
          <a:prstGeom prst="rect">
            <a:avLst/>
          </a:prstGeom>
          <a:noFill/>
        </p:spPr>
        <p:txBody>
          <a:bodyPr wrap="none" rtlCol="0">
            <a:spAutoFit/>
          </a:bodyPr>
          <a:lstStyle/>
          <a:p>
            <a:r>
              <a:rPr lang="en-US" sz="1100" dirty="0" smtClean="0">
                <a:solidFill>
                  <a:srgbClr val="FFFFFF"/>
                </a:solidFill>
              </a:rPr>
              <a:t>13</a:t>
            </a:r>
            <a:endParaRPr lang="en-US" sz="1100" dirty="0">
              <a:solidFill>
                <a:srgbClr val="FFFFFF"/>
              </a:solidFill>
            </a:endParaRPr>
          </a:p>
        </p:txBody>
      </p:sp>
    </p:spTree>
    <p:extLst>
      <p:ext uri="{BB962C8B-B14F-4D97-AF65-F5344CB8AC3E}">
        <p14:creationId xmlns:p14="http://schemas.microsoft.com/office/powerpoint/2010/main" val="352976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TIMELINE</a:t>
            </a:r>
          </a:p>
          <a:p>
            <a:pPr algn="l"/>
            <a:endParaRPr lang="en-US" sz="14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684358" cy="4339649"/>
          </a:xfrm>
          <a:prstGeom prst="rect">
            <a:avLst/>
          </a:prstGeom>
          <a:noFill/>
        </p:spPr>
        <p:txBody>
          <a:bodyPr wrap="square" rtlCol="0">
            <a:spAutoFit/>
          </a:bodyPr>
          <a:lstStyle/>
          <a:p>
            <a:r>
              <a:rPr lang="en-AU" sz="1200" dirty="0" smtClean="0">
                <a:latin typeface="Calibri Light"/>
                <a:cs typeface="Calibri Light"/>
              </a:rPr>
              <a:t>April 2018 </a:t>
            </a:r>
            <a:r>
              <a:rPr lang="en-US" sz="1200" dirty="0" smtClean="0">
                <a:latin typeface="Calibri Light"/>
                <a:cs typeface="Calibri Light"/>
              </a:rPr>
              <a:t>–</a:t>
            </a:r>
            <a:r>
              <a:rPr lang="en-AU" sz="1200" dirty="0" smtClean="0">
                <a:latin typeface="Calibri Light"/>
                <a:cs typeface="Calibri Light"/>
              </a:rPr>
              <a:t> Consultation</a:t>
            </a:r>
          </a:p>
          <a:p>
            <a:r>
              <a:rPr lang="en-AU" sz="1200" dirty="0" smtClean="0">
                <a:latin typeface="Calibri Light"/>
                <a:cs typeface="Calibri Light"/>
              </a:rPr>
              <a:t>May 2018 </a:t>
            </a:r>
            <a:r>
              <a:rPr lang="en-US" sz="1200" dirty="0" smtClean="0">
                <a:latin typeface="Calibri Light"/>
                <a:cs typeface="Calibri Light"/>
              </a:rPr>
              <a:t>–</a:t>
            </a:r>
            <a:r>
              <a:rPr lang="en-AU" sz="1200" dirty="0" smtClean="0">
                <a:latin typeface="Calibri Light"/>
                <a:cs typeface="Calibri Light"/>
              </a:rPr>
              <a:t> Creative development</a:t>
            </a:r>
          </a:p>
          <a:p>
            <a:r>
              <a:rPr lang="en-AU" sz="1200" dirty="0" smtClean="0">
                <a:latin typeface="Calibri Light"/>
                <a:cs typeface="Calibri Light"/>
              </a:rPr>
              <a:t>June 2018 </a:t>
            </a:r>
            <a:r>
              <a:rPr lang="en-US" sz="1200" dirty="0" smtClean="0">
                <a:latin typeface="Calibri Light"/>
                <a:cs typeface="Calibri Light"/>
              </a:rPr>
              <a:t>–</a:t>
            </a:r>
            <a:r>
              <a:rPr lang="en-AU" sz="1200" dirty="0" smtClean="0">
                <a:latin typeface="Calibri Light"/>
                <a:cs typeface="Calibri Light"/>
              </a:rPr>
              <a:t> Installation </a:t>
            </a:r>
          </a:p>
          <a:p>
            <a:r>
              <a:rPr lang="en-AU" sz="1200" dirty="0" smtClean="0">
                <a:latin typeface="Calibri Light"/>
                <a:cs typeface="Calibri Light"/>
              </a:rPr>
              <a:t>I am available for all of the above timeframes should my proposal be successful</a:t>
            </a:r>
          </a:p>
          <a:p>
            <a:endParaRPr lang="en-AU" sz="1200" dirty="0" smtClean="0">
              <a:latin typeface="Calibri Light"/>
              <a:cs typeface="Calibri Light"/>
            </a:endParaRPr>
          </a:p>
          <a:p>
            <a:endParaRPr lang="en-AU" sz="1200" dirty="0" smtClean="0">
              <a:latin typeface="Calibri Light"/>
              <a:cs typeface="Calibri Light"/>
            </a:endParaRPr>
          </a:p>
          <a:p>
            <a:endParaRPr lang="en-AU" sz="1200" dirty="0">
              <a:latin typeface="Calibri Light"/>
              <a:cs typeface="Calibri Light"/>
            </a:endParaRPr>
          </a:p>
          <a:p>
            <a:endParaRPr lang="en-AU" sz="1200" dirty="0">
              <a:latin typeface="Calibri Light"/>
              <a:cs typeface="Calibri Light"/>
            </a:endParaRPr>
          </a:p>
          <a:p>
            <a:r>
              <a:rPr lang="en-AU" sz="1200" dirty="0" smtClean="0">
                <a:latin typeface="Calibri Light"/>
                <a:cs typeface="Calibri Light"/>
              </a:rPr>
              <a:t>The initial </a:t>
            </a:r>
            <a:r>
              <a:rPr lang="en-AU" sz="1200" dirty="0" smtClean="0">
                <a:latin typeface="Calibri Light"/>
                <a:cs typeface="Calibri Light"/>
              </a:rPr>
              <a:t>concepts shown on pages 8-11 </a:t>
            </a:r>
            <a:r>
              <a:rPr lang="en-AU" sz="1200" dirty="0" smtClean="0">
                <a:latin typeface="Calibri Light"/>
                <a:cs typeface="Calibri Light"/>
              </a:rPr>
              <a:t>are designed to provide indicative pricing for each </a:t>
            </a:r>
            <a:r>
              <a:rPr lang="en-AU" sz="1200" dirty="0" smtClean="0">
                <a:latin typeface="Calibri Light"/>
                <a:cs typeface="Calibri Light"/>
              </a:rPr>
              <a:t>location, based on complexity. </a:t>
            </a:r>
          </a:p>
          <a:p>
            <a:r>
              <a:rPr lang="en-AU" sz="1200" dirty="0" smtClean="0">
                <a:latin typeface="Calibri Light"/>
                <a:cs typeface="Calibri Light"/>
              </a:rPr>
              <a:t>My </a:t>
            </a:r>
            <a:r>
              <a:rPr lang="en-AU" sz="1200" dirty="0" smtClean="0">
                <a:latin typeface="Calibri Light"/>
                <a:cs typeface="Calibri Light"/>
              </a:rPr>
              <a:t>application is for both sites, as I believe this is a great opportunity to develop a visual language that could be rolled out across multiple locations as a series of artworks</a:t>
            </a:r>
            <a:r>
              <a:rPr lang="en-AU" sz="1200" dirty="0" smtClean="0">
                <a:latin typeface="Calibri Light"/>
                <a:cs typeface="Calibri Light"/>
              </a:rPr>
              <a:t>. We could develop a suitable group of work that would have a relationship.</a:t>
            </a:r>
            <a:endParaRPr lang="en-AU" sz="1200" dirty="0" smtClean="0">
              <a:latin typeface="Calibri Light"/>
              <a:cs typeface="Calibri Light"/>
            </a:endParaRPr>
          </a:p>
          <a:p>
            <a:endParaRPr lang="en-AU" sz="1200" dirty="0" smtClean="0">
              <a:latin typeface="Calibri Light"/>
              <a:cs typeface="Calibri Light"/>
            </a:endParaRPr>
          </a:p>
          <a:p>
            <a:r>
              <a:rPr lang="en-AU" sz="1200" dirty="0" smtClean="0">
                <a:latin typeface="Calibri Light"/>
                <a:cs typeface="Calibri Light"/>
              </a:rPr>
              <a:t>However the </a:t>
            </a:r>
            <a:r>
              <a:rPr lang="en-AU" sz="1200" dirty="0" smtClean="0">
                <a:latin typeface="Calibri Light"/>
                <a:cs typeface="Calibri Light"/>
              </a:rPr>
              <a:t>designs are </a:t>
            </a:r>
            <a:r>
              <a:rPr lang="en-AU" sz="1200" dirty="0" smtClean="0">
                <a:latin typeface="Calibri Light"/>
                <a:cs typeface="Calibri Light"/>
              </a:rPr>
              <a:t>not dependant on both walls, so I would be happy to work on just one (with the preference for Laneway 2).</a:t>
            </a:r>
          </a:p>
          <a:p>
            <a:endParaRPr lang="en-AU" sz="1200" dirty="0" smtClean="0">
              <a:latin typeface="Calibri Light"/>
              <a:cs typeface="Calibri Light"/>
            </a:endParaRPr>
          </a:p>
          <a:p>
            <a:endParaRPr lang="en-AU" sz="1200" dirty="0" smtClean="0">
              <a:latin typeface="Calibri Light"/>
              <a:cs typeface="Calibri Light"/>
            </a:endParaRPr>
          </a:p>
          <a:p>
            <a:endParaRPr lang="en-AU" sz="1200" dirty="0">
              <a:latin typeface="Calibri Light"/>
              <a:cs typeface="Calibri Light"/>
            </a:endParaRPr>
          </a:p>
          <a:p>
            <a:endParaRPr lang="en-AU" sz="1200" dirty="0" smtClean="0">
              <a:latin typeface="Calibri Light"/>
              <a:cs typeface="Calibri Light"/>
            </a:endParaRPr>
          </a:p>
          <a:p>
            <a:r>
              <a:rPr lang="en-AU" sz="1200" dirty="0" smtClean="0">
                <a:latin typeface="Calibri Light"/>
                <a:cs typeface="Calibri Light"/>
              </a:rPr>
              <a:t>The estimate per site would be between $</a:t>
            </a:r>
            <a:r>
              <a:rPr lang="en-AU" sz="1200" dirty="0" smtClean="0">
                <a:latin typeface="Calibri Light"/>
                <a:cs typeface="Calibri Light"/>
              </a:rPr>
              <a:t>7,800 </a:t>
            </a:r>
            <a:r>
              <a:rPr lang="en-AU" sz="1200" dirty="0" smtClean="0">
                <a:latin typeface="Calibri Light"/>
                <a:cs typeface="Calibri Light"/>
              </a:rPr>
              <a:t>- $</a:t>
            </a:r>
            <a:r>
              <a:rPr lang="en-AU" sz="1200" dirty="0" smtClean="0">
                <a:latin typeface="Calibri Light"/>
                <a:cs typeface="Calibri Light"/>
              </a:rPr>
              <a:t>9,500 </a:t>
            </a:r>
            <a:r>
              <a:rPr lang="en-AU" sz="1200" dirty="0" smtClean="0">
                <a:latin typeface="Calibri Light"/>
                <a:cs typeface="Calibri Light"/>
              </a:rPr>
              <a:t>depending on the complexity and dimension of the final artwork. </a:t>
            </a:r>
          </a:p>
          <a:p>
            <a:r>
              <a:rPr lang="en-AU" sz="1200" dirty="0" smtClean="0">
                <a:latin typeface="Calibri Light"/>
                <a:cs typeface="Calibri Light"/>
              </a:rPr>
              <a:t>I will need to consider the hire of an industrial lift/platform ladder as well as additional paints to cover the surface area.</a:t>
            </a:r>
          </a:p>
          <a:p>
            <a:endParaRPr lang="en-AU" sz="1200" dirty="0">
              <a:latin typeface="Calibri Light"/>
              <a:cs typeface="Calibri Light"/>
            </a:endParaRPr>
          </a:p>
          <a:p>
            <a:r>
              <a:rPr lang="en-AU" sz="1200" dirty="0" smtClean="0">
                <a:latin typeface="Calibri Light"/>
                <a:cs typeface="Calibri Light"/>
              </a:rPr>
              <a:t>I operate </a:t>
            </a:r>
            <a:r>
              <a:rPr lang="en-US" sz="1200" dirty="0" smtClean="0">
                <a:latin typeface="Calibri Light"/>
                <a:cs typeface="Calibri Light"/>
              </a:rPr>
              <a:t>in the capacity as a hobbyist, and will be happy to provide you with the appropriate paperwork to document this. I provide all clients with an invoice, an ABN and will require part payment up front to cover the cost of materials and hire. </a:t>
            </a:r>
            <a:endParaRPr lang="en-AU" sz="1200" dirty="0">
              <a:latin typeface="Calibri Light"/>
              <a:cs typeface="Calibri Light"/>
            </a:endParaRPr>
          </a:p>
          <a:p>
            <a:endParaRPr lang="en-AU" sz="1200" dirty="0" smtClean="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Taking the time</a:t>
            </a: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1" name="Subtitle 2"/>
          <p:cNvSpPr txBox="1">
            <a:spLocks/>
          </p:cNvSpPr>
          <p:nvPr/>
        </p:nvSpPr>
        <p:spPr>
          <a:xfrm>
            <a:off x="125427" y="2807246"/>
            <a:ext cx="3970052" cy="4011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APPLICATION</a:t>
            </a:r>
            <a:endParaRPr lang="en-US" sz="1400" dirty="0" smtClean="0"/>
          </a:p>
          <a:p>
            <a:pPr algn="l"/>
            <a:endParaRPr lang="en-US" sz="1400" dirty="0"/>
          </a:p>
        </p:txBody>
      </p:sp>
      <p:sp>
        <p:nvSpPr>
          <p:cNvPr id="12" name="Subtitle 2"/>
          <p:cNvSpPr txBox="1">
            <a:spLocks/>
          </p:cNvSpPr>
          <p:nvPr/>
        </p:nvSpPr>
        <p:spPr>
          <a:xfrm>
            <a:off x="98691" y="4376701"/>
            <a:ext cx="3970052" cy="4011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COST</a:t>
            </a:r>
            <a:endParaRPr lang="en-US" sz="1400" dirty="0" smtClean="0"/>
          </a:p>
          <a:p>
            <a:pPr algn="l"/>
            <a:endParaRPr lang="en-US" sz="1400" dirty="0"/>
          </a:p>
        </p:txBody>
      </p:sp>
      <p:sp>
        <p:nvSpPr>
          <p:cNvPr id="13" name="TextBox 12"/>
          <p:cNvSpPr txBox="1"/>
          <p:nvPr/>
        </p:nvSpPr>
        <p:spPr>
          <a:xfrm>
            <a:off x="8702838" y="6483687"/>
            <a:ext cx="338554" cy="261610"/>
          </a:xfrm>
          <a:prstGeom prst="rect">
            <a:avLst/>
          </a:prstGeom>
          <a:noFill/>
        </p:spPr>
        <p:txBody>
          <a:bodyPr wrap="none" rtlCol="0">
            <a:spAutoFit/>
          </a:bodyPr>
          <a:lstStyle/>
          <a:p>
            <a:r>
              <a:rPr lang="en-US" sz="1100" dirty="0" smtClean="0">
                <a:solidFill>
                  <a:srgbClr val="FFFFFF"/>
                </a:solidFill>
              </a:rPr>
              <a:t>14</a:t>
            </a:r>
            <a:endParaRPr lang="en-US" sz="1100" dirty="0">
              <a:solidFill>
                <a:srgbClr val="FFFFFF"/>
              </a:solidFill>
            </a:endParaRPr>
          </a:p>
        </p:txBody>
      </p:sp>
    </p:spTree>
    <p:extLst>
      <p:ext uri="{BB962C8B-B14F-4D97-AF65-F5344CB8AC3E}">
        <p14:creationId xmlns:p14="http://schemas.microsoft.com/office/powerpoint/2010/main" val="421752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MAINTENANCE</a:t>
            </a:r>
          </a:p>
          <a:p>
            <a:pPr algn="l"/>
            <a:endParaRPr lang="en-US" sz="14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684358" cy="3785651"/>
          </a:xfrm>
          <a:prstGeom prst="rect">
            <a:avLst/>
          </a:prstGeom>
          <a:noFill/>
        </p:spPr>
        <p:txBody>
          <a:bodyPr wrap="square" rtlCol="0">
            <a:spAutoFit/>
          </a:bodyPr>
          <a:lstStyle/>
          <a:p>
            <a:r>
              <a:rPr lang="en-US" sz="1200" dirty="0" smtClean="0">
                <a:latin typeface="Calibri Light"/>
                <a:cs typeface="Calibri Light"/>
              </a:rPr>
              <a:t>The </a:t>
            </a:r>
            <a:r>
              <a:rPr lang="en-US" sz="1200" dirty="0">
                <a:latin typeface="Calibri Light"/>
                <a:cs typeface="Calibri Light"/>
              </a:rPr>
              <a:t>ability to tap into the pride of a community comes with consistency and a demonstration from it’s council that the image and presentation of it’s areas is important. Which is why the maintenance of the mural(s) and other communal spaces should be considered with priority, as the echoing effect of public confidence, sense of safety and pride aren’t to be underestimated.</a:t>
            </a:r>
          </a:p>
          <a:p>
            <a:endParaRPr lang="en-AU" sz="1200" dirty="0">
              <a:latin typeface="Calibri Light"/>
              <a:cs typeface="Calibri Light"/>
            </a:endParaRPr>
          </a:p>
          <a:p>
            <a:r>
              <a:rPr lang="en-US" sz="1200" dirty="0">
                <a:latin typeface="Calibri Light"/>
                <a:cs typeface="Calibri Light"/>
              </a:rPr>
              <a:t>I would suggest a clear-coat of a “graffiti-proof” paint that is easily maintained with a high pressure hose when council cleaners are working, be implemented once the work is complete. The cost of this is (as per the brief) not included in my pricing.</a:t>
            </a:r>
          </a:p>
          <a:p>
            <a:endParaRPr lang="en-AU" sz="1200" dirty="0" smtClean="0">
              <a:latin typeface="Calibri Light"/>
              <a:cs typeface="Calibri Light"/>
            </a:endParaRPr>
          </a:p>
          <a:p>
            <a:endParaRPr lang="en-AU" sz="1200" dirty="0">
              <a:latin typeface="Calibri Light"/>
              <a:cs typeface="Calibri Light"/>
            </a:endParaRPr>
          </a:p>
          <a:p>
            <a:endParaRPr lang="en-AU" sz="1200" dirty="0" smtClean="0">
              <a:latin typeface="Calibri Light"/>
              <a:cs typeface="Calibri Light"/>
            </a:endParaRPr>
          </a:p>
          <a:p>
            <a:endParaRPr lang="en-AU" sz="1200" dirty="0" smtClean="0">
              <a:latin typeface="Calibri Light"/>
              <a:cs typeface="Calibri Light"/>
            </a:endParaRPr>
          </a:p>
          <a:p>
            <a:endParaRPr lang="en-AU" sz="1200" dirty="0">
              <a:latin typeface="Calibri Light"/>
              <a:cs typeface="Calibri Light"/>
            </a:endParaRPr>
          </a:p>
          <a:p>
            <a:endParaRPr lang="en-AU" sz="1200" dirty="0">
              <a:latin typeface="Calibri Light"/>
              <a:cs typeface="Calibri Light"/>
            </a:endParaRPr>
          </a:p>
          <a:p>
            <a:r>
              <a:rPr lang="en-US" sz="1200" dirty="0">
                <a:latin typeface="Calibri Light"/>
                <a:cs typeface="Calibri Light"/>
              </a:rPr>
              <a:t>Should damages be unable to be cleaned, I will include a discounted hourly rate for the proceeding 12 months for any maintenance required on works</a:t>
            </a:r>
            <a:r>
              <a:rPr lang="en-US" sz="1200" dirty="0" smtClean="0">
                <a:latin typeface="Calibri Light"/>
                <a:cs typeface="Calibri Light"/>
              </a:rPr>
              <a:t>.</a:t>
            </a:r>
          </a:p>
          <a:p>
            <a:r>
              <a:rPr lang="en-US" sz="1200" dirty="0" smtClean="0">
                <a:latin typeface="Calibri Light"/>
                <a:cs typeface="Calibri Light"/>
              </a:rPr>
              <a:t>As I am local, I will be monitoring the site(s) regularly and able to report any damages that require action. </a:t>
            </a:r>
          </a:p>
          <a:p>
            <a:endParaRPr lang="en-US" sz="1200" dirty="0">
              <a:latin typeface="Calibri Light"/>
              <a:cs typeface="Calibri Light"/>
            </a:endParaRPr>
          </a:p>
          <a:p>
            <a:r>
              <a:rPr lang="en-US" sz="1200" dirty="0" smtClean="0">
                <a:latin typeface="Calibri Light"/>
                <a:cs typeface="Calibri Light"/>
              </a:rPr>
              <a:t>Additional supports that have worked in the past on problem sites include dummy security cameras installed, and solar powered sensor lights. </a:t>
            </a:r>
            <a:r>
              <a:rPr lang="en-US" sz="1200" dirty="0">
                <a:latin typeface="Calibri Light"/>
                <a:cs typeface="Calibri Light"/>
              </a:rPr>
              <a:t/>
            </a:r>
            <a:br>
              <a:rPr lang="en-US" sz="1200" dirty="0">
                <a:latin typeface="Calibri Light"/>
                <a:cs typeface="Calibri Light"/>
              </a:rPr>
            </a:br>
            <a:endParaRPr lang="en-AU" sz="1200" dirty="0">
              <a:latin typeface="Calibri Light"/>
              <a:cs typeface="Calibri Light"/>
            </a:endParaRPr>
          </a:p>
          <a:p>
            <a:endParaRPr lang="en-AU" sz="1200" dirty="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A well-maintained idea</a:t>
            </a: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1" name="Subtitle 2"/>
          <p:cNvSpPr txBox="1">
            <a:spLocks/>
          </p:cNvSpPr>
          <p:nvPr/>
        </p:nvSpPr>
        <p:spPr>
          <a:xfrm>
            <a:off x="138795" y="3513527"/>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POST CARE</a:t>
            </a:r>
          </a:p>
          <a:p>
            <a:pPr algn="l"/>
            <a:endParaRPr lang="en-US" sz="1400" dirty="0" smtClean="0"/>
          </a:p>
          <a:p>
            <a:pPr algn="l"/>
            <a:endParaRPr lang="en-US" sz="1400" dirty="0"/>
          </a:p>
        </p:txBody>
      </p:sp>
      <p:sp>
        <p:nvSpPr>
          <p:cNvPr id="12" name="TextBox 11"/>
          <p:cNvSpPr txBox="1"/>
          <p:nvPr/>
        </p:nvSpPr>
        <p:spPr>
          <a:xfrm>
            <a:off x="8702838" y="6483687"/>
            <a:ext cx="327659" cy="261610"/>
          </a:xfrm>
          <a:prstGeom prst="rect">
            <a:avLst/>
          </a:prstGeom>
          <a:noFill/>
        </p:spPr>
        <p:txBody>
          <a:bodyPr wrap="none" rtlCol="0">
            <a:spAutoFit/>
          </a:bodyPr>
          <a:lstStyle/>
          <a:p>
            <a:r>
              <a:rPr lang="en-US" sz="1100" dirty="0" smtClean="0">
                <a:solidFill>
                  <a:srgbClr val="FFFFFF"/>
                </a:solidFill>
              </a:rPr>
              <a:t>15</a:t>
            </a:r>
            <a:endParaRPr lang="en-US" sz="1100" dirty="0">
              <a:solidFill>
                <a:srgbClr val="FFFFFF"/>
              </a:solidFill>
            </a:endParaRPr>
          </a:p>
        </p:txBody>
      </p:sp>
    </p:spTree>
    <p:extLst>
      <p:ext uri="{BB962C8B-B14F-4D97-AF65-F5344CB8AC3E}">
        <p14:creationId xmlns:p14="http://schemas.microsoft.com/office/powerpoint/2010/main" val="382169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2" name="Subtitle 1"/>
          <p:cNvSpPr>
            <a:spLocks noGrp="1"/>
          </p:cNvSpPr>
          <p:nvPr>
            <p:ph type="subTitle" idx="1"/>
          </p:nvPr>
        </p:nvSpPr>
        <p:spPr/>
        <p:txBody>
          <a:bodyPr/>
          <a:lstStyle/>
          <a:p>
            <a:endParaRPr lang="en-US"/>
          </a:p>
        </p:txBody>
      </p:sp>
      <p:pic>
        <p:nvPicPr>
          <p:cNvPr id="4" name="Picture 3" descr="13938629_1152805284758138_3058109838280176726_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21569"/>
            <a:ext cx="9144000" cy="5514333"/>
          </a:xfrm>
          <a:prstGeom prst="rect">
            <a:avLst/>
          </a:prstGeom>
        </p:spPr>
      </p:pic>
      <p:sp>
        <p:nvSpPr>
          <p:cNvPr id="7" name="TextBox 6"/>
          <p:cNvSpPr txBox="1"/>
          <p:nvPr/>
        </p:nvSpPr>
        <p:spPr>
          <a:xfrm>
            <a:off x="124510" y="5864979"/>
            <a:ext cx="8431279" cy="1200329"/>
          </a:xfrm>
          <a:prstGeom prst="rect">
            <a:avLst/>
          </a:prstGeom>
          <a:noFill/>
        </p:spPr>
        <p:txBody>
          <a:bodyPr wrap="square" rtlCol="0">
            <a:spAutoFit/>
          </a:bodyPr>
          <a:lstStyle/>
          <a:p>
            <a:r>
              <a:rPr lang="en-US" sz="1600" dirty="0" smtClean="0">
                <a:solidFill>
                  <a:schemeClr val="bg1"/>
                </a:solidFill>
                <a:latin typeface="Helvetica Neue Thin"/>
                <a:cs typeface="Helvetica Neue Thin"/>
              </a:rPr>
              <a:t>NESS </a:t>
            </a:r>
            <a:r>
              <a:rPr lang="en-US" sz="1600" dirty="0" smtClean="0">
                <a:solidFill>
                  <a:schemeClr val="bg1"/>
                </a:solidFill>
                <a:latin typeface="Helvetica Neue Thin"/>
                <a:cs typeface="Helvetica Neue Thin"/>
              </a:rPr>
              <a:t>FLETT</a:t>
            </a:r>
          </a:p>
          <a:p>
            <a:endParaRPr lang="en-US" sz="1600" dirty="0">
              <a:solidFill>
                <a:schemeClr val="bg1"/>
              </a:solidFill>
              <a:latin typeface="Helvetica Neue Thin"/>
              <a:cs typeface="Helvetica Neue Thin"/>
            </a:endParaRPr>
          </a:p>
          <a:p>
            <a:r>
              <a:rPr lang="en-US" sz="1200" dirty="0" err="1" smtClean="0">
                <a:solidFill>
                  <a:schemeClr val="bg1"/>
                </a:solidFill>
                <a:latin typeface="Helvetica Neue Thin"/>
                <a:cs typeface="Helvetica Neue Thin"/>
              </a:rPr>
              <a:t>inbox@nessflett.com</a:t>
            </a:r>
            <a:endParaRPr lang="en-US" sz="1200" dirty="0" smtClean="0">
              <a:solidFill>
                <a:schemeClr val="bg1"/>
              </a:solidFill>
              <a:latin typeface="Helvetica Neue Thin"/>
              <a:cs typeface="Helvetica Neue Thin"/>
            </a:endParaRPr>
          </a:p>
          <a:p>
            <a:r>
              <a:rPr lang="en-US" sz="1200" dirty="0" smtClean="0">
                <a:solidFill>
                  <a:schemeClr val="bg1"/>
                </a:solidFill>
                <a:latin typeface="Helvetica Neue Thin"/>
                <a:cs typeface="Helvetica Neue Thin"/>
              </a:rPr>
              <a:t>0415531377</a:t>
            </a:r>
            <a:endParaRPr lang="en-US" sz="1200" dirty="0" smtClean="0">
              <a:solidFill>
                <a:schemeClr val="bg1"/>
              </a:solidFill>
              <a:latin typeface="Helvetica Neue Thin"/>
              <a:cs typeface="Helvetica Neue Thin"/>
            </a:endParaRPr>
          </a:p>
          <a:p>
            <a:endParaRPr lang="en-US" sz="1600" dirty="0">
              <a:latin typeface="Helvetica Neue UltraLight"/>
              <a:cs typeface="Helvetica Neue UltraLight"/>
            </a:endParaRPr>
          </a:p>
        </p:txBody>
      </p:sp>
    </p:spTree>
    <p:extLst>
      <p:ext uri="{BB962C8B-B14F-4D97-AF65-F5344CB8AC3E}">
        <p14:creationId xmlns:p14="http://schemas.microsoft.com/office/powerpoint/2010/main" val="412849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431" y="1971571"/>
            <a:ext cx="9366148" cy="3876704"/>
          </a:xfrm>
          <a:prstGeom prst="rect">
            <a:avLst/>
          </a:prstGeom>
          <a:noFill/>
        </p:spPr>
        <p:txBody>
          <a:bodyPr wrap="square" rtlCol="0">
            <a:spAutoFit/>
          </a:bodyPr>
          <a:lstStyle/>
          <a:p>
            <a:pPr>
              <a:lnSpc>
                <a:spcPct val="90000"/>
              </a:lnSpc>
            </a:pPr>
            <a:r>
              <a:rPr lang="en-US" sz="1300" dirty="0" smtClean="0">
                <a:latin typeface="Calibri Light"/>
                <a:cs typeface="Calibri Light"/>
              </a:rPr>
              <a:t>APPROACH……</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           </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COMMUNITY</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RESEARCH</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br>
              <a:rPr lang="en-US" sz="1300" dirty="0" smtClean="0">
                <a:latin typeface="Calibri Light"/>
                <a:cs typeface="Calibri Light"/>
              </a:rPr>
            </a:br>
            <a:endParaRPr lang="en-US" sz="1300" dirty="0" smtClean="0">
              <a:latin typeface="Calibri Light"/>
              <a:cs typeface="Calibri Light"/>
            </a:endParaRPr>
          </a:p>
          <a:p>
            <a:pPr>
              <a:lnSpc>
                <a:spcPct val="90000"/>
              </a:lnSpc>
            </a:pPr>
            <a:r>
              <a:rPr lang="en-US" sz="1300" dirty="0" smtClean="0">
                <a:latin typeface="Calibri Light"/>
                <a:cs typeface="Calibri Light"/>
              </a:rPr>
              <a:t>PREVIOUS WORK</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a:latin typeface="Calibri Light"/>
                <a:cs typeface="Calibri Light"/>
              </a:rPr>
              <a:t>SITE </a:t>
            </a:r>
            <a:r>
              <a:rPr lang="en-US" sz="1300" dirty="0" smtClean="0">
                <a:latin typeface="Calibri Light"/>
                <a:cs typeface="Calibri Light"/>
              </a:rPr>
              <a:t>ASSESSMENT…</a:t>
            </a:r>
            <a:r>
              <a:rPr lang="en-US" sz="1300" dirty="0">
                <a:latin typeface="Calibri Light"/>
                <a:cs typeface="Calibri Light"/>
              </a:rPr>
              <a:t>……………………………………………………………………………………………………………………………</a:t>
            </a:r>
            <a:r>
              <a:rPr lang="en-US" sz="1300" dirty="0" smtClean="0">
                <a:latin typeface="Calibri Light"/>
                <a:cs typeface="Calibri Light"/>
              </a:rPr>
              <a:t>.</a:t>
            </a:r>
            <a:endParaRPr lang="en-US" sz="1300" dirty="0" smtClean="0">
              <a:latin typeface="Calibri Light"/>
              <a:cs typeface="Calibri Light"/>
            </a:endParaRP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CONCEPTS </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LOGISTICS/ MATERIALS…</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SAFE WORK METHOD/ INSURANCE…</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TIMELINE/ APPLICATION/ COST…</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r>
              <a:rPr lang="en-US" sz="1300" dirty="0" smtClean="0">
                <a:latin typeface="Calibri Light"/>
                <a:cs typeface="Calibri Light"/>
              </a:rPr>
              <a:t>…</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MAINTENANCE/ POST CARE…</a:t>
            </a:r>
            <a:r>
              <a:rPr lang="en-US" sz="1300" dirty="0">
                <a:latin typeface="Calibri Light"/>
                <a:cs typeface="Calibri Light"/>
              </a:rPr>
              <a:t>……………………………………………………………………………………………………</a:t>
            </a:r>
            <a:r>
              <a:rPr lang="en-US" sz="1300" dirty="0" smtClean="0">
                <a:latin typeface="Calibri Light"/>
                <a:cs typeface="Calibri Light"/>
              </a:rPr>
              <a:t>……</a:t>
            </a:r>
            <a:r>
              <a:rPr lang="en-US" sz="1300" dirty="0">
                <a:latin typeface="Calibri Light"/>
                <a:cs typeface="Calibri Light"/>
              </a:rPr>
              <a:t>…………………………………</a:t>
            </a:r>
            <a:endParaRPr lang="en-US" sz="1300" dirty="0" smtClean="0">
              <a:latin typeface="Calibri Light"/>
              <a:cs typeface="Calibri Light"/>
            </a:endParaRPr>
          </a:p>
          <a:p>
            <a:pPr>
              <a:lnSpc>
                <a:spcPct val="90000"/>
              </a:lnSpc>
            </a:pPr>
            <a:endParaRPr lang="en-US" sz="1300" dirty="0">
              <a:latin typeface="Calibri Light"/>
              <a:cs typeface="Calibri Light"/>
            </a:endParaRPr>
          </a:p>
          <a:p>
            <a:pPr>
              <a:lnSpc>
                <a:spcPct val="90000"/>
              </a:lnSpc>
            </a:pPr>
            <a:endParaRPr lang="en-US" sz="1300" dirty="0">
              <a:latin typeface="Calibri Light"/>
              <a:cs typeface="Calibri Light"/>
            </a:endParaRPr>
          </a:p>
        </p:txBody>
      </p:sp>
      <p:sp>
        <p:nvSpPr>
          <p:cNvPr id="4" name="Rectangle 3"/>
          <p:cNvSpPr/>
          <p:nvPr/>
        </p:nvSpPr>
        <p:spPr>
          <a:xfrm>
            <a:off x="6219495" y="1724515"/>
            <a:ext cx="2866414" cy="4669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CONTENTS</a:t>
            </a:r>
          </a:p>
          <a:p>
            <a:pPr algn="l"/>
            <a:endParaRPr lang="en-US" sz="20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1" name="TextBox 10"/>
          <p:cNvSpPr txBox="1"/>
          <p:nvPr/>
        </p:nvSpPr>
        <p:spPr>
          <a:xfrm>
            <a:off x="6213409" y="1965139"/>
            <a:ext cx="671328" cy="3516605"/>
          </a:xfrm>
          <a:prstGeom prst="rect">
            <a:avLst/>
          </a:prstGeom>
          <a:noFill/>
          <a:ln>
            <a:noFill/>
          </a:ln>
          <a:effectLst/>
        </p:spPr>
        <p:txBody>
          <a:bodyPr wrap="square" rtlCol="0">
            <a:spAutoFit/>
          </a:bodyPr>
          <a:lstStyle/>
          <a:p>
            <a:pPr>
              <a:lnSpc>
                <a:spcPct val="90000"/>
              </a:lnSpc>
            </a:pPr>
            <a:r>
              <a:rPr lang="en-US" sz="1300" dirty="0" smtClean="0">
                <a:latin typeface="Calibri Light"/>
                <a:cs typeface="Calibri Light"/>
              </a:rPr>
              <a:t>1</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2</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3</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4-6</a:t>
            </a:r>
          </a:p>
          <a:p>
            <a:pPr>
              <a:lnSpc>
                <a:spcPct val="90000"/>
              </a:lnSpc>
            </a:pPr>
            <a:endParaRPr lang="en-US" sz="1300" dirty="0" smtClean="0">
              <a:latin typeface="Calibri Light"/>
              <a:cs typeface="Calibri Light"/>
            </a:endParaRPr>
          </a:p>
          <a:p>
            <a:pPr>
              <a:lnSpc>
                <a:spcPct val="90000"/>
              </a:lnSpc>
            </a:pPr>
            <a:r>
              <a:rPr lang="en-US" sz="1300" dirty="0" smtClean="0">
                <a:latin typeface="Calibri Light"/>
                <a:cs typeface="Calibri Light"/>
              </a:rPr>
              <a:t>7</a:t>
            </a:r>
            <a:endParaRPr lang="en-US" sz="1300" dirty="0" smtClean="0">
              <a:latin typeface="Calibri Light"/>
              <a:cs typeface="Calibri Light"/>
            </a:endParaRP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8-11</a:t>
            </a: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12</a:t>
            </a:r>
            <a:endParaRPr lang="en-US" sz="1300" dirty="0" smtClean="0">
              <a:latin typeface="Calibri Light"/>
              <a:cs typeface="Calibri Light"/>
            </a:endParaRPr>
          </a:p>
          <a:p>
            <a:pPr>
              <a:lnSpc>
                <a:spcPct val="90000"/>
              </a:lnSpc>
            </a:pPr>
            <a:endParaRPr lang="en-US" sz="1300" dirty="0" smtClean="0">
              <a:latin typeface="Calibri Light"/>
              <a:cs typeface="Calibri Light"/>
            </a:endParaRPr>
          </a:p>
          <a:p>
            <a:pPr>
              <a:lnSpc>
                <a:spcPct val="90000"/>
              </a:lnSpc>
            </a:pPr>
            <a:r>
              <a:rPr lang="en-US" sz="1300" dirty="0" smtClean="0">
                <a:latin typeface="Calibri Light"/>
                <a:cs typeface="Calibri Light"/>
              </a:rPr>
              <a:t>13</a:t>
            </a:r>
            <a:endParaRPr lang="en-US" sz="1300" dirty="0" smtClean="0">
              <a:latin typeface="Calibri Light"/>
              <a:cs typeface="Calibri Light"/>
            </a:endParaRP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14</a:t>
            </a:r>
            <a:endParaRPr lang="en-US" sz="1300" dirty="0" smtClean="0">
              <a:latin typeface="Calibri Light"/>
              <a:cs typeface="Calibri Light"/>
            </a:endParaRPr>
          </a:p>
          <a:p>
            <a:pPr>
              <a:lnSpc>
                <a:spcPct val="90000"/>
              </a:lnSpc>
            </a:pPr>
            <a:endParaRPr lang="en-US" sz="1300" dirty="0">
              <a:latin typeface="Calibri Light"/>
              <a:cs typeface="Calibri Light"/>
            </a:endParaRPr>
          </a:p>
          <a:p>
            <a:pPr>
              <a:lnSpc>
                <a:spcPct val="90000"/>
              </a:lnSpc>
            </a:pPr>
            <a:r>
              <a:rPr lang="en-US" sz="1300" dirty="0" smtClean="0">
                <a:latin typeface="Calibri Light"/>
                <a:cs typeface="Calibri Light"/>
              </a:rPr>
              <a:t>15</a:t>
            </a:r>
            <a:endParaRPr lang="en-US" sz="1300" dirty="0" smtClean="0">
              <a:latin typeface="Calibri Light"/>
              <a:cs typeface="Calibri Light"/>
            </a:endParaRPr>
          </a:p>
        </p:txBody>
      </p:sp>
    </p:spTree>
    <p:extLst>
      <p:ext uri="{BB962C8B-B14F-4D97-AF65-F5344CB8AC3E}">
        <p14:creationId xmlns:p14="http://schemas.microsoft.com/office/powerpoint/2010/main" val="5278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APPROACH</a:t>
            </a:r>
          </a:p>
          <a:p>
            <a:pPr algn="l"/>
            <a:endParaRPr lang="en-US" sz="20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657621" cy="4708980"/>
          </a:xfrm>
          <a:prstGeom prst="rect">
            <a:avLst/>
          </a:prstGeom>
          <a:noFill/>
        </p:spPr>
        <p:txBody>
          <a:bodyPr wrap="square" rtlCol="0">
            <a:spAutoFit/>
          </a:bodyPr>
          <a:lstStyle/>
          <a:p>
            <a:r>
              <a:rPr lang="en-US" sz="1200" dirty="0" smtClean="0">
                <a:latin typeface="Calibri Light"/>
                <a:cs typeface="Calibri Light"/>
              </a:rPr>
              <a:t>In response to the </a:t>
            </a:r>
            <a:r>
              <a:rPr lang="en-US" sz="1200" dirty="0" smtClean="0">
                <a:latin typeface="Calibri Light"/>
                <a:cs typeface="Calibri Light"/>
              </a:rPr>
              <a:t>Reservoir </a:t>
            </a:r>
            <a:r>
              <a:rPr lang="en-US" sz="1200" dirty="0" smtClean="0">
                <a:latin typeface="Calibri Light"/>
                <a:cs typeface="Calibri Light"/>
              </a:rPr>
              <a:t>Laneways </a:t>
            </a:r>
            <a:r>
              <a:rPr lang="en-US" sz="1200" dirty="0" smtClean="0">
                <a:latin typeface="Calibri Light"/>
                <a:cs typeface="Calibri Light"/>
              </a:rPr>
              <a:t>Project brief, </a:t>
            </a:r>
            <a:r>
              <a:rPr lang="en-US" sz="1200" dirty="0" smtClean="0">
                <a:latin typeface="Calibri Light"/>
                <a:cs typeface="Calibri Light"/>
              </a:rPr>
              <a:t>I </a:t>
            </a:r>
            <a:r>
              <a:rPr lang="en-US" sz="1200" dirty="0" smtClean="0">
                <a:latin typeface="Calibri Light"/>
                <a:cs typeface="Calibri Light"/>
              </a:rPr>
              <a:t>would firstly </a:t>
            </a:r>
            <a:r>
              <a:rPr lang="en-US" sz="1200" dirty="0" smtClean="0">
                <a:latin typeface="Calibri Light"/>
                <a:cs typeface="Calibri Light"/>
              </a:rPr>
              <a:t>like to express my gratitude for the opportunity to present </a:t>
            </a:r>
            <a:r>
              <a:rPr lang="en-US" sz="1200" dirty="0" smtClean="0">
                <a:latin typeface="Calibri Light"/>
                <a:cs typeface="Calibri Light"/>
              </a:rPr>
              <a:t>ideas, along </a:t>
            </a:r>
            <a:r>
              <a:rPr lang="en-US" sz="1200" dirty="0" smtClean="0">
                <a:latin typeface="Calibri Light"/>
                <a:cs typeface="Calibri Light"/>
              </a:rPr>
              <a:t>with the chance to </a:t>
            </a:r>
            <a:r>
              <a:rPr lang="en-US" sz="1200" dirty="0" smtClean="0">
                <a:latin typeface="Calibri Light"/>
                <a:cs typeface="Calibri Light"/>
              </a:rPr>
              <a:t>creatively collaborate with </a:t>
            </a:r>
            <a:r>
              <a:rPr lang="en-US" sz="1200" dirty="0" smtClean="0">
                <a:latin typeface="Calibri Light"/>
                <a:cs typeface="Calibri Light"/>
              </a:rPr>
              <a:t>the residents and traders </a:t>
            </a:r>
            <a:r>
              <a:rPr lang="en-US" sz="1200" dirty="0" smtClean="0">
                <a:latin typeface="Calibri Light"/>
                <a:cs typeface="Calibri Light"/>
              </a:rPr>
              <a:t>in my </a:t>
            </a:r>
            <a:r>
              <a:rPr lang="en-US" sz="1200" dirty="0" smtClean="0">
                <a:latin typeface="Calibri Light"/>
                <a:cs typeface="Calibri Light"/>
              </a:rPr>
              <a:t>local area.</a:t>
            </a:r>
          </a:p>
          <a:p>
            <a:r>
              <a:rPr lang="en-US" sz="1200" dirty="0" smtClean="0">
                <a:latin typeface="Calibri Light"/>
                <a:cs typeface="Calibri Light"/>
              </a:rPr>
              <a:t>As a resident of </a:t>
            </a:r>
            <a:r>
              <a:rPr lang="en-US" sz="1200" dirty="0" err="1" smtClean="0">
                <a:latin typeface="Calibri Light"/>
                <a:cs typeface="Calibri Light"/>
              </a:rPr>
              <a:t>Northcote</a:t>
            </a:r>
            <a:r>
              <a:rPr lang="en-US" sz="1200" dirty="0" smtClean="0">
                <a:latin typeface="Calibri Light"/>
                <a:cs typeface="Calibri Light"/>
              </a:rPr>
              <a:t>/Reservoir for over 15 years, it would be a joy to plant some creativity </a:t>
            </a:r>
            <a:r>
              <a:rPr lang="en-US" sz="1200" dirty="0" smtClean="0">
                <a:latin typeface="Calibri Light"/>
                <a:cs typeface="Calibri Light"/>
              </a:rPr>
              <a:t>and continue to produce work in partnership with our vibrant communities.</a:t>
            </a:r>
            <a:r>
              <a:rPr lang="en-US" sz="1200" dirty="0" smtClean="0">
                <a:latin typeface="Calibri Light"/>
                <a:cs typeface="Calibri Light"/>
              </a:rPr>
              <a:t/>
            </a:r>
            <a:br>
              <a:rPr lang="en-US" sz="1200" dirty="0" smtClean="0">
                <a:latin typeface="Calibri Light"/>
                <a:cs typeface="Calibri Light"/>
              </a:rPr>
            </a:br>
            <a:r>
              <a:rPr lang="en-US" sz="1200" dirty="0" smtClean="0">
                <a:latin typeface="Calibri Light"/>
                <a:cs typeface="Calibri Light"/>
              </a:rPr>
              <a:t/>
            </a:r>
            <a:br>
              <a:rPr lang="en-US" sz="1200" dirty="0" smtClean="0">
                <a:latin typeface="Calibri Light"/>
                <a:cs typeface="Calibri Light"/>
              </a:rPr>
            </a:br>
            <a:r>
              <a:rPr lang="en-US" sz="1200" dirty="0" smtClean="0">
                <a:latin typeface="Calibri Light"/>
                <a:cs typeface="Calibri Light"/>
              </a:rPr>
              <a:t>Having </a:t>
            </a:r>
            <a:r>
              <a:rPr lang="en-US" sz="1200" dirty="0">
                <a:latin typeface="Calibri Light"/>
                <a:cs typeface="Calibri Light"/>
              </a:rPr>
              <a:t>worked closely with the </a:t>
            </a:r>
            <a:r>
              <a:rPr lang="en-US" sz="1200" dirty="0" err="1">
                <a:latin typeface="Calibri Light"/>
                <a:cs typeface="Calibri Light"/>
              </a:rPr>
              <a:t>Northcote</a:t>
            </a:r>
            <a:r>
              <a:rPr lang="en-US" sz="1200" dirty="0">
                <a:latin typeface="Calibri Light"/>
                <a:cs typeface="Calibri Light"/>
              </a:rPr>
              <a:t> </a:t>
            </a:r>
            <a:r>
              <a:rPr lang="en-US" sz="1200" dirty="0" smtClean="0">
                <a:latin typeface="Calibri Light"/>
                <a:cs typeface="Calibri Light"/>
              </a:rPr>
              <a:t>High St Traders Association, the </a:t>
            </a:r>
            <a:r>
              <a:rPr lang="en-US" sz="1200" dirty="0" err="1">
                <a:latin typeface="Calibri Light"/>
                <a:cs typeface="Calibri Light"/>
              </a:rPr>
              <a:t>Darebin</a:t>
            </a:r>
            <a:r>
              <a:rPr lang="en-US" sz="1200" dirty="0">
                <a:latin typeface="Calibri Light"/>
                <a:cs typeface="Calibri Light"/>
              </a:rPr>
              <a:t> City </a:t>
            </a:r>
            <a:r>
              <a:rPr lang="en-US" sz="1200" dirty="0" smtClean="0">
                <a:latin typeface="Calibri Light"/>
                <a:cs typeface="Calibri Light"/>
              </a:rPr>
              <a:t>Council, </a:t>
            </a:r>
            <a:r>
              <a:rPr lang="en-US" sz="1200" dirty="0" err="1" smtClean="0">
                <a:latin typeface="Calibri Light"/>
                <a:cs typeface="Calibri Light"/>
              </a:rPr>
              <a:t>Monash</a:t>
            </a:r>
            <a:r>
              <a:rPr lang="en-US" sz="1200" dirty="0" smtClean="0">
                <a:latin typeface="Calibri Light"/>
                <a:cs typeface="Calibri Light"/>
              </a:rPr>
              <a:t> City Council, City of </a:t>
            </a:r>
            <a:r>
              <a:rPr lang="en-US" sz="1200" dirty="0" err="1" smtClean="0">
                <a:latin typeface="Calibri Light"/>
                <a:cs typeface="Calibri Light"/>
              </a:rPr>
              <a:t>Banyule</a:t>
            </a:r>
            <a:r>
              <a:rPr lang="en-US" sz="1200" dirty="0" smtClean="0">
                <a:latin typeface="Calibri Light"/>
                <a:cs typeface="Calibri Light"/>
              </a:rPr>
              <a:t>, as well as the </a:t>
            </a:r>
            <a:r>
              <a:rPr lang="en-US" sz="1200" dirty="0" smtClean="0">
                <a:latin typeface="Calibri Light"/>
                <a:cs typeface="Calibri Light"/>
              </a:rPr>
              <a:t>High stree</a:t>
            </a:r>
            <a:r>
              <a:rPr lang="en-US" sz="1200" dirty="0" smtClean="0">
                <a:latin typeface="Calibri Light"/>
                <a:cs typeface="Calibri Light"/>
              </a:rPr>
              <a:t>t, Coburg Traders and </a:t>
            </a:r>
            <a:r>
              <a:rPr lang="en-US" sz="1200" dirty="0" err="1" smtClean="0">
                <a:latin typeface="Calibri Light"/>
                <a:cs typeface="Calibri Light"/>
              </a:rPr>
              <a:t>Niddrie</a:t>
            </a:r>
            <a:r>
              <a:rPr lang="en-US" sz="1200" dirty="0" smtClean="0">
                <a:latin typeface="Calibri Light"/>
                <a:cs typeface="Calibri Light"/>
              </a:rPr>
              <a:t> </a:t>
            </a:r>
            <a:r>
              <a:rPr lang="en-US" sz="1200" dirty="0" smtClean="0">
                <a:latin typeface="Calibri Light"/>
                <a:cs typeface="Calibri Light"/>
              </a:rPr>
              <a:t>Trader’s </a:t>
            </a:r>
            <a:r>
              <a:rPr lang="en-US" sz="1200" dirty="0" smtClean="0">
                <a:latin typeface="Calibri Light"/>
                <a:cs typeface="Calibri Light"/>
              </a:rPr>
              <a:t>Associations </a:t>
            </a:r>
            <a:r>
              <a:rPr lang="en-US" sz="1200" dirty="0" smtClean="0">
                <a:latin typeface="Calibri Light"/>
                <a:cs typeface="Calibri Light"/>
              </a:rPr>
              <a:t>on </a:t>
            </a:r>
            <a:r>
              <a:rPr lang="en-US" sz="1200" dirty="0">
                <a:latin typeface="Calibri Light"/>
                <a:cs typeface="Calibri Light"/>
              </a:rPr>
              <a:t>recent </a:t>
            </a:r>
            <a:r>
              <a:rPr lang="en-US" sz="1200" dirty="0" smtClean="0">
                <a:latin typeface="Calibri Light"/>
                <a:cs typeface="Calibri Light"/>
              </a:rPr>
              <a:t>creative projects</a:t>
            </a:r>
            <a:r>
              <a:rPr lang="en-US" sz="1200" dirty="0" smtClean="0">
                <a:latin typeface="Calibri Light"/>
                <a:cs typeface="Calibri Light"/>
              </a:rPr>
              <a:t>, </a:t>
            </a:r>
            <a:r>
              <a:rPr lang="en-US" sz="1200" dirty="0">
                <a:latin typeface="Calibri Light"/>
                <a:cs typeface="Calibri Light"/>
              </a:rPr>
              <a:t>I fully appreciate the </a:t>
            </a:r>
            <a:r>
              <a:rPr lang="en-US" sz="1200" dirty="0" smtClean="0">
                <a:latin typeface="Calibri Light"/>
                <a:cs typeface="Calibri Light"/>
              </a:rPr>
              <a:t>delicacy and honor of </a:t>
            </a:r>
            <a:r>
              <a:rPr lang="en-US" sz="1200" dirty="0">
                <a:latin typeface="Calibri Light"/>
                <a:cs typeface="Calibri Light"/>
              </a:rPr>
              <a:t>bringing art to a </a:t>
            </a:r>
            <a:r>
              <a:rPr lang="en-US" sz="1200" dirty="0" smtClean="0">
                <a:latin typeface="Calibri Light"/>
                <a:cs typeface="Calibri Light"/>
              </a:rPr>
              <a:t>community, along with it’s </a:t>
            </a:r>
            <a:r>
              <a:rPr lang="en-US" sz="1200" dirty="0">
                <a:latin typeface="Calibri Light"/>
                <a:cs typeface="Calibri Light"/>
              </a:rPr>
              <a:t>various </a:t>
            </a:r>
            <a:r>
              <a:rPr lang="en-US" sz="1200" dirty="0" smtClean="0">
                <a:latin typeface="Calibri Light"/>
                <a:cs typeface="Calibri Light"/>
              </a:rPr>
              <a:t>benefits. </a:t>
            </a:r>
            <a:endParaRPr lang="en-US" sz="1200" dirty="0" smtClean="0">
              <a:latin typeface="Calibri Light"/>
              <a:cs typeface="Calibri Light"/>
            </a:endParaRPr>
          </a:p>
          <a:p>
            <a:endParaRPr lang="en-US" sz="1200" dirty="0">
              <a:latin typeface="Calibri Light"/>
              <a:cs typeface="Calibri Light"/>
            </a:endParaRPr>
          </a:p>
          <a:p>
            <a:r>
              <a:rPr lang="en-US" sz="1200" dirty="0" smtClean="0">
                <a:latin typeface="Calibri Light"/>
                <a:cs typeface="Calibri Light"/>
              </a:rPr>
              <a:t>Whilst </a:t>
            </a:r>
            <a:r>
              <a:rPr lang="en-US" sz="1200" dirty="0">
                <a:latin typeface="Calibri Light"/>
                <a:cs typeface="Calibri Light"/>
              </a:rPr>
              <a:t>painting a mural in public space, I am </a:t>
            </a:r>
            <a:r>
              <a:rPr lang="en-US" sz="1200" dirty="0" smtClean="0">
                <a:latin typeface="Calibri Light"/>
                <a:cs typeface="Calibri Light"/>
              </a:rPr>
              <a:t>given </a:t>
            </a:r>
            <a:r>
              <a:rPr lang="en-US" sz="1200" dirty="0" smtClean="0">
                <a:latin typeface="Calibri Light"/>
                <a:cs typeface="Calibri Light"/>
              </a:rPr>
              <a:t>a unique </a:t>
            </a:r>
            <a:r>
              <a:rPr lang="en-US" sz="1200" dirty="0" smtClean="0">
                <a:latin typeface="Calibri Light"/>
                <a:cs typeface="Calibri Light"/>
              </a:rPr>
              <a:t>opportunity </a:t>
            </a:r>
            <a:r>
              <a:rPr lang="en-US" sz="1200" dirty="0">
                <a:latin typeface="Calibri Light"/>
                <a:cs typeface="Calibri Light"/>
              </a:rPr>
              <a:t>to </a:t>
            </a:r>
            <a:r>
              <a:rPr lang="en-US" sz="1200" dirty="0" smtClean="0">
                <a:latin typeface="Calibri Light"/>
                <a:cs typeface="Calibri Light"/>
              </a:rPr>
              <a:t>engage with the </a:t>
            </a:r>
            <a:r>
              <a:rPr lang="en-US" sz="1200" dirty="0">
                <a:latin typeface="Calibri Light"/>
                <a:cs typeface="Calibri Light"/>
              </a:rPr>
              <a:t>passer-</a:t>
            </a:r>
            <a:r>
              <a:rPr lang="en-US" sz="1200" dirty="0" smtClean="0">
                <a:latin typeface="Calibri Light"/>
                <a:cs typeface="Calibri Light"/>
              </a:rPr>
              <a:t>by. I’m able </a:t>
            </a:r>
            <a:r>
              <a:rPr lang="en-US" sz="1200" dirty="0" smtClean="0">
                <a:latin typeface="Calibri Light"/>
                <a:cs typeface="Calibri Light"/>
              </a:rPr>
              <a:t>to explain why the work is </a:t>
            </a:r>
            <a:r>
              <a:rPr lang="en-US" sz="1200" dirty="0" smtClean="0">
                <a:latin typeface="Calibri Light"/>
                <a:cs typeface="Calibri Light"/>
              </a:rPr>
              <a:t>happening, what it is about and who is investing the space. </a:t>
            </a:r>
          </a:p>
          <a:p>
            <a:r>
              <a:rPr lang="en-US" sz="1200" dirty="0" smtClean="0">
                <a:latin typeface="Calibri Light"/>
                <a:cs typeface="Calibri Light"/>
              </a:rPr>
              <a:t>People </a:t>
            </a:r>
            <a:r>
              <a:rPr lang="en-US" sz="1200" dirty="0" smtClean="0">
                <a:latin typeface="Calibri Light"/>
                <a:cs typeface="Calibri Light"/>
              </a:rPr>
              <a:t>are often surprised and happy to hear the Council are putting energy into building the creative culture and identity </a:t>
            </a:r>
            <a:r>
              <a:rPr lang="en-US" sz="1200" dirty="0" smtClean="0">
                <a:latin typeface="Calibri Light"/>
                <a:cs typeface="Calibri Light"/>
              </a:rPr>
              <a:t>of </a:t>
            </a:r>
            <a:r>
              <a:rPr lang="en-US" sz="1200" dirty="0" smtClean="0">
                <a:latin typeface="Calibri Light"/>
                <a:cs typeface="Calibri Light"/>
              </a:rPr>
              <a:t>an </a:t>
            </a:r>
            <a:r>
              <a:rPr lang="en-US" sz="1200" dirty="0" smtClean="0">
                <a:latin typeface="Calibri Light"/>
                <a:cs typeface="Calibri Light"/>
              </a:rPr>
              <a:t>area. I’m always articulate and welcoming of conversations as it is a big part of the art making. </a:t>
            </a:r>
            <a:r>
              <a:rPr lang="en-US" sz="1200" dirty="0" smtClean="0">
                <a:latin typeface="Calibri Light"/>
                <a:cs typeface="Calibri Light"/>
              </a:rPr>
              <a:t>Those that do stop find a deeper connection </a:t>
            </a:r>
            <a:r>
              <a:rPr lang="en-US" sz="1200" dirty="0" smtClean="0">
                <a:latin typeface="Calibri Light"/>
                <a:cs typeface="Calibri Light"/>
              </a:rPr>
              <a:t>to the work, as they ‘spoke to the artist’ while it was </a:t>
            </a:r>
            <a:r>
              <a:rPr lang="en-US" sz="1200" dirty="0" smtClean="0">
                <a:latin typeface="Calibri Light"/>
                <a:cs typeface="Calibri Light"/>
              </a:rPr>
              <a:t>in production, and shared their story.</a:t>
            </a:r>
            <a:r>
              <a:rPr lang="en-US" sz="1200" dirty="0" smtClean="0">
                <a:latin typeface="Calibri Light"/>
                <a:cs typeface="Calibri Light"/>
              </a:rPr>
              <a:t/>
            </a:r>
            <a:br>
              <a:rPr lang="en-US" sz="1200" dirty="0" smtClean="0">
                <a:latin typeface="Calibri Light"/>
                <a:cs typeface="Calibri Light"/>
              </a:rPr>
            </a:br>
            <a:r>
              <a:rPr lang="en-US" sz="1200" dirty="0" smtClean="0">
                <a:latin typeface="Calibri Light"/>
                <a:cs typeface="Calibri Light"/>
              </a:rPr>
              <a:t/>
            </a:r>
            <a:br>
              <a:rPr lang="en-US" sz="1200" dirty="0" smtClean="0">
                <a:latin typeface="Calibri Light"/>
                <a:cs typeface="Calibri Light"/>
              </a:rPr>
            </a:br>
            <a:r>
              <a:rPr lang="en-US" sz="1200" dirty="0" smtClean="0">
                <a:latin typeface="Calibri Light"/>
                <a:cs typeface="Calibri Light"/>
              </a:rPr>
              <a:t>Successful mural imagery needs </a:t>
            </a:r>
            <a:r>
              <a:rPr lang="en-US" sz="1200" dirty="0">
                <a:latin typeface="Calibri Light"/>
                <a:cs typeface="Calibri Light"/>
              </a:rPr>
              <a:t>to be more than just decorative. When a </a:t>
            </a:r>
            <a:r>
              <a:rPr lang="en-US" sz="1200" dirty="0" smtClean="0">
                <a:latin typeface="Calibri Light"/>
                <a:cs typeface="Calibri Light"/>
              </a:rPr>
              <a:t>resident </a:t>
            </a:r>
            <a:r>
              <a:rPr lang="en-US" sz="1200" dirty="0">
                <a:latin typeface="Calibri Light"/>
                <a:cs typeface="Calibri Light"/>
              </a:rPr>
              <a:t>walks past a </a:t>
            </a:r>
            <a:r>
              <a:rPr lang="en-US" sz="1200" dirty="0" smtClean="0">
                <a:latin typeface="Calibri Light"/>
                <a:cs typeface="Calibri Light"/>
              </a:rPr>
              <a:t>piece of work, </a:t>
            </a:r>
            <a:r>
              <a:rPr lang="en-AU" sz="1200" dirty="0" smtClean="0">
                <a:latin typeface="Calibri Light"/>
                <a:cs typeface="Calibri Light"/>
              </a:rPr>
              <a:t>they need to feel a connection to the work, and enjoy the skill of a well executed piece.</a:t>
            </a:r>
            <a:r>
              <a:rPr lang="en-US" sz="1200" dirty="0" smtClean="0">
                <a:latin typeface="Calibri Light"/>
                <a:cs typeface="Calibri Light"/>
              </a:rPr>
              <a:t/>
            </a:r>
            <a:br>
              <a:rPr lang="en-US" sz="1200" dirty="0" smtClean="0">
                <a:latin typeface="Calibri Light"/>
                <a:cs typeface="Calibri Light"/>
              </a:rPr>
            </a:br>
            <a:r>
              <a:rPr lang="en-US" sz="1200" dirty="0" smtClean="0">
                <a:latin typeface="Calibri Light"/>
                <a:cs typeface="Calibri Light"/>
              </a:rPr>
              <a:t>The Reservoir Laneway </a:t>
            </a:r>
            <a:r>
              <a:rPr lang="en-US" sz="1200" dirty="0">
                <a:latin typeface="Calibri Light"/>
                <a:cs typeface="Calibri Light"/>
              </a:rPr>
              <a:t>Project </a:t>
            </a:r>
            <a:r>
              <a:rPr lang="en-US" sz="1200" dirty="0" smtClean="0">
                <a:latin typeface="Calibri Light"/>
                <a:cs typeface="Calibri Light"/>
              </a:rPr>
              <a:t>has the potential to challenge and inspire locals, whilst contributing to the aesthetic of the area and </a:t>
            </a:r>
            <a:r>
              <a:rPr lang="en-US" sz="1200" dirty="0" smtClean="0">
                <a:latin typeface="Calibri Light"/>
                <a:cs typeface="Calibri Light"/>
              </a:rPr>
              <a:t>a growing </a:t>
            </a:r>
            <a:r>
              <a:rPr lang="en-US" sz="1200" dirty="0" smtClean="0">
                <a:latin typeface="Calibri Light"/>
                <a:cs typeface="Calibri Light"/>
              </a:rPr>
              <a:t>community. Connecting the creative corridor along the north from the laneways of our CBD through Fitzroy and </a:t>
            </a:r>
            <a:r>
              <a:rPr lang="en-US" sz="1200" dirty="0" err="1" smtClean="0">
                <a:latin typeface="Calibri Light"/>
                <a:cs typeface="Calibri Light"/>
              </a:rPr>
              <a:t>Northcote</a:t>
            </a:r>
            <a:r>
              <a:rPr lang="en-US" sz="1200" dirty="0">
                <a:latin typeface="Calibri Light"/>
                <a:cs typeface="Calibri Light"/>
              </a:rPr>
              <a:t>.</a:t>
            </a:r>
            <a:endParaRPr lang="en-US" sz="1200" dirty="0" smtClean="0">
              <a:latin typeface="Calibri Light"/>
              <a:cs typeface="Calibri Light"/>
            </a:endParaRPr>
          </a:p>
          <a:p>
            <a:endParaRPr lang="en-US" sz="1200" dirty="0">
              <a:latin typeface="Calibri Light"/>
              <a:cs typeface="Calibri Light"/>
            </a:endParaRPr>
          </a:p>
          <a:p>
            <a:r>
              <a:rPr lang="en-US" sz="1200" dirty="0" smtClean="0">
                <a:latin typeface="Calibri Light"/>
                <a:cs typeface="Calibri Light"/>
              </a:rPr>
              <a:t>Should you consider my proposal, I would like to suggest that the </a:t>
            </a:r>
            <a:r>
              <a:rPr lang="en-US" sz="1200" dirty="0" smtClean="0">
                <a:latin typeface="Calibri Light"/>
                <a:cs typeface="Calibri Light"/>
              </a:rPr>
              <a:t>future scope for </a:t>
            </a:r>
            <a:r>
              <a:rPr lang="en-US" sz="1200" dirty="0" smtClean="0">
                <a:latin typeface="Calibri Light"/>
                <a:cs typeface="Calibri Light"/>
              </a:rPr>
              <a:t>application reaches much further than beautifying damaged and tired communal spaces. The opportunity for using these images for further branding, print application, thematic events and artistic expression, paints a virtual framework for any future creative engagement you may have in the community.</a:t>
            </a:r>
            <a:br>
              <a:rPr lang="en-US" sz="1200" dirty="0" smtClean="0">
                <a:latin typeface="Calibri Light"/>
                <a:cs typeface="Calibri Light"/>
              </a:rPr>
            </a:br>
            <a:r>
              <a:rPr lang="en-US" sz="1200" dirty="0" smtClean="0">
                <a:latin typeface="Calibri Light"/>
                <a:cs typeface="Calibri Light"/>
              </a:rPr>
              <a:t/>
            </a:r>
            <a:br>
              <a:rPr lang="en-US" sz="1200" dirty="0" smtClean="0">
                <a:latin typeface="Calibri Light"/>
                <a:cs typeface="Calibri Light"/>
              </a:rPr>
            </a:br>
            <a:endParaRPr lang="en-US" sz="1200" dirty="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Philosophy</a:t>
            </a:r>
            <a:endParaRPr lang="en-US" sz="1600" i="1" dirty="0" smtClean="0">
              <a:solidFill>
                <a:schemeClr val="bg1"/>
              </a:solidFill>
              <a:latin typeface="Helvetica Neue Light"/>
              <a:cs typeface="Helvetica Neue Light"/>
            </a:endParaRP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4" name="TextBox 3"/>
          <p:cNvSpPr txBox="1"/>
          <p:nvPr/>
        </p:nvSpPr>
        <p:spPr>
          <a:xfrm>
            <a:off x="8702838" y="6483687"/>
            <a:ext cx="256162" cy="261610"/>
          </a:xfrm>
          <a:prstGeom prst="rect">
            <a:avLst/>
          </a:prstGeom>
          <a:noFill/>
        </p:spPr>
        <p:txBody>
          <a:bodyPr wrap="none" rtlCol="0">
            <a:spAutoFit/>
          </a:bodyPr>
          <a:lstStyle/>
          <a:p>
            <a:r>
              <a:rPr lang="en-US" sz="1100" dirty="0" smtClean="0">
                <a:solidFill>
                  <a:srgbClr val="FFFFFF"/>
                </a:solidFill>
              </a:rPr>
              <a:t>1</a:t>
            </a:r>
            <a:endParaRPr lang="en-US" sz="1100" dirty="0">
              <a:solidFill>
                <a:srgbClr val="FFFFFF"/>
              </a:solidFill>
            </a:endParaRPr>
          </a:p>
        </p:txBody>
      </p:sp>
    </p:spTree>
    <p:extLst>
      <p:ext uri="{BB962C8B-B14F-4D97-AF65-F5344CB8AC3E}">
        <p14:creationId xmlns:p14="http://schemas.microsoft.com/office/powerpoint/2010/main" val="343481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COMMUNITY</a:t>
            </a:r>
          </a:p>
          <a:p>
            <a:pPr algn="l"/>
            <a:endParaRPr lang="en-US" sz="20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4" y="1624003"/>
            <a:ext cx="6877901" cy="4524314"/>
          </a:xfrm>
          <a:prstGeom prst="rect">
            <a:avLst/>
          </a:prstGeom>
          <a:noFill/>
        </p:spPr>
        <p:txBody>
          <a:bodyPr wrap="square" rtlCol="0">
            <a:spAutoFit/>
          </a:bodyPr>
          <a:lstStyle/>
          <a:p>
            <a:r>
              <a:rPr lang="en-AU" sz="1200" dirty="0">
                <a:latin typeface="Calibri Light"/>
                <a:cs typeface="Calibri Light"/>
              </a:rPr>
              <a:t>Having worked in areas that boast enormous diversity in cultural backgrounds, there has been an interesting trend in how people respond to </a:t>
            </a:r>
            <a:r>
              <a:rPr lang="en-AU" sz="1200" dirty="0" smtClean="0">
                <a:latin typeface="Calibri Light"/>
                <a:cs typeface="Calibri Light"/>
              </a:rPr>
              <a:t>various images. </a:t>
            </a:r>
            <a:r>
              <a:rPr lang="en-AU" sz="1200" dirty="0">
                <a:latin typeface="Calibri Light"/>
                <a:cs typeface="Calibri Light"/>
              </a:rPr>
              <a:t>Particularly working on animal or botanical illustrations, people will often stop to tell me their history or association with that animal. </a:t>
            </a:r>
            <a:r>
              <a:rPr lang="en-AU" sz="1200" dirty="0" smtClean="0">
                <a:latin typeface="Calibri Light"/>
                <a:cs typeface="Calibri Light"/>
              </a:rPr>
              <a:t>It is eas</a:t>
            </a:r>
            <a:r>
              <a:rPr lang="en-AU" sz="1200" dirty="0" smtClean="0">
                <a:latin typeface="Calibri Light"/>
                <a:cs typeface="Calibri Light"/>
              </a:rPr>
              <a:t>y to project a meaning onto universally celebrated themes.</a:t>
            </a:r>
            <a:endParaRPr lang="en-AU" sz="1200" dirty="0" smtClean="0">
              <a:latin typeface="Calibri Light"/>
              <a:cs typeface="Calibri Light"/>
            </a:endParaRPr>
          </a:p>
          <a:p>
            <a:endParaRPr lang="en-AU" sz="1200" dirty="0">
              <a:latin typeface="Calibri Light"/>
              <a:cs typeface="Calibri Light"/>
            </a:endParaRPr>
          </a:p>
          <a:p>
            <a:r>
              <a:rPr lang="en-AU" sz="1200" dirty="0">
                <a:latin typeface="Calibri Light"/>
                <a:cs typeface="Calibri Light"/>
              </a:rPr>
              <a:t>During my time in Coburg painting the swallows, an old </a:t>
            </a:r>
            <a:r>
              <a:rPr lang="en-AU" sz="1200" dirty="0" smtClean="0">
                <a:latin typeface="Calibri Light"/>
                <a:cs typeface="Calibri Light"/>
              </a:rPr>
              <a:t>Irish </a:t>
            </a:r>
            <a:r>
              <a:rPr lang="en-AU" sz="1200" dirty="0" smtClean="0">
                <a:latin typeface="Calibri Light"/>
                <a:cs typeface="Calibri Light"/>
              </a:rPr>
              <a:t>retired fisherman </a:t>
            </a:r>
            <a:r>
              <a:rPr lang="en-AU" sz="1200" dirty="0" smtClean="0">
                <a:latin typeface="Calibri Light"/>
                <a:cs typeface="Calibri Light"/>
              </a:rPr>
              <a:t>told </a:t>
            </a:r>
            <a:r>
              <a:rPr lang="en-AU" sz="1200" dirty="0">
                <a:latin typeface="Calibri Light"/>
                <a:cs typeface="Calibri Light"/>
              </a:rPr>
              <a:t>me why you see so many seamen with swallow tattoos. The owner of the building was Lebanese </a:t>
            </a:r>
            <a:r>
              <a:rPr lang="en-AU" sz="1200" dirty="0" smtClean="0">
                <a:latin typeface="Calibri Light"/>
                <a:cs typeface="Calibri Light"/>
              </a:rPr>
              <a:t>and also </a:t>
            </a:r>
            <a:r>
              <a:rPr lang="en-AU" sz="1200" dirty="0">
                <a:latin typeface="Calibri Light"/>
                <a:cs typeface="Calibri Light"/>
              </a:rPr>
              <a:t>explained the deep cultural significance of birds in flight, particularly for </a:t>
            </a:r>
            <a:r>
              <a:rPr lang="en-AU" sz="1200" dirty="0" smtClean="0">
                <a:latin typeface="Calibri Light"/>
                <a:cs typeface="Calibri Light"/>
              </a:rPr>
              <a:t>immigrants.</a:t>
            </a:r>
          </a:p>
          <a:p>
            <a:endParaRPr lang="en-AU" sz="1200" dirty="0">
              <a:latin typeface="Calibri Light"/>
              <a:cs typeface="Calibri Light"/>
            </a:endParaRPr>
          </a:p>
          <a:p>
            <a:r>
              <a:rPr lang="en-AU" sz="1200" dirty="0" smtClean="0">
                <a:latin typeface="Calibri Light"/>
                <a:cs typeface="Calibri Light"/>
              </a:rPr>
              <a:t>Painting the Mitchell Street wall in Northcote (2009), </a:t>
            </a:r>
            <a:r>
              <a:rPr lang="en-US" sz="1200" dirty="0" smtClean="0">
                <a:latin typeface="Calibri Light"/>
                <a:cs typeface="Calibri Light"/>
              </a:rPr>
              <a:t>I</a:t>
            </a:r>
            <a:r>
              <a:rPr lang="en-AU" sz="1200" dirty="0" smtClean="0">
                <a:latin typeface="Calibri Light"/>
                <a:cs typeface="Calibri Light"/>
              </a:rPr>
              <a:t> was working on the “Stack of long dogs” when a woman spent her afternoon cooing about her </a:t>
            </a:r>
            <a:r>
              <a:rPr lang="en-AU" sz="1200" dirty="0" err="1">
                <a:latin typeface="Calibri Light"/>
                <a:cs typeface="Calibri Light"/>
              </a:rPr>
              <a:t>D</a:t>
            </a:r>
            <a:r>
              <a:rPr lang="en-AU" sz="1200" dirty="0" err="1" smtClean="0">
                <a:latin typeface="Calibri Light"/>
                <a:cs typeface="Calibri Light"/>
              </a:rPr>
              <a:t>aschund</a:t>
            </a:r>
            <a:r>
              <a:rPr lang="en-AU" sz="1200" dirty="0" smtClean="0">
                <a:latin typeface="Calibri Light"/>
                <a:cs typeface="Calibri Light"/>
              </a:rPr>
              <a:t>, she later returned to bring the dog for a photo (and some welcome life-modelling). When repainting the wall again in 2017, she returned with a new puppy and told me of the original artist she’d spoken with. I showed her our photo.</a:t>
            </a:r>
          </a:p>
          <a:p>
            <a:endParaRPr lang="en-AU" sz="1200" dirty="0">
              <a:latin typeface="Calibri Light"/>
              <a:cs typeface="Calibri Light"/>
            </a:endParaRPr>
          </a:p>
          <a:p>
            <a:r>
              <a:rPr lang="en-AU" sz="1200" dirty="0" smtClean="0">
                <a:latin typeface="Calibri Light"/>
                <a:cs typeface="Calibri Light"/>
              </a:rPr>
              <a:t>People want to be near to the work, to share it on social and celebrate it.</a:t>
            </a:r>
          </a:p>
          <a:p>
            <a:r>
              <a:rPr lang="en-AU" sz="1200" dirty="0">
                <a:latin typeface="Calibri Light"/>
                <a:cs typeface="Calibri Light"/>
              </a:rPr>
              <a:t> </a:t>
            </a:r>
          </a:p>
          <a:p>
            <a:r>
              <a:rPr lang="en-AU" sz="1200" dirty="0">
                <a:latin typeface="Calibri Light"/>
                <a:cs typeface="Calibri Light"/>
              </a:rPr>
              <a:t>Finding a balance that satisfies an aesthetically pleasing artwork, and something that will anchor it’s self in the psyche of so many diverse backgrounds is another consideration for the subject matter in this proposal. </a:t>
            </a:r>
          </a:p>
          <a:p>
            <a:r>
              <a:rPr lang="en-AU" sz="1200" dirty="0" smtClean="0">
                <a:latin typeface="Calibri Light"/>
                <a:cs typeface="Calibri Light"/>
              </a:rPr>
              <a:t>I </a:t>
            </a:r>
            <a:r>
              <a:rPr lang="en-AU" sz="1200" dirty="0">
                <a:latin typeface="Calibri Light"/>
                <a:cs typeface="Calibri Light"/>
              </a:rPr>
              <a:t>consider the </a:t>
            </a:r>
            <a:r>
              <a:rPr lang="en-AU" sz="1200" dirty="0" smtClean="0">
                <a:latin typeface="Calibri Light"/>
                <a:cs typeface="Calibri Light"/>
              </a:rPr>
              <a:t>passer-by, </a:t>
            </a:r>
            <a:r>
              <a:rPr lang="en-AU" sz="1200" dirty="0">
                <a:latin typeface="Calibri Light"/>
                <a:cs typeface="Calibri Light"/>
              </a:rPr>
              <a:t>the business owner and the resident </a:t>
            </a:r>
            <a:r>
              <a:rPr lang="en-AU" sz="1200" dirty="0" smtClean="0">
                <a:latin typeface="Calibri Light"/>
                <a:cs typeface="Calibri Light"/>
              </a:rPr>
              <a:t>all the owners </a:t>
            </a:r>
            <a:r>
              <a:rPr lang="en-AU" sz="1200" dirty="0">
                <a:latin typeface="Calibri Light"/>
                <a:cs typeface="Calibri Light"/>
              </a:rPr>
              <a:t>of this </a:t>
            </a:r>
            <a:r>
              <a:rPr lang="en-AU" sz="1200" dirty="0" smtClean="0">
                <a:latin typeface="Calibri Light"/>
                <a:cs typeface="Calibri Light"/>
              </a:rPr>
              <a:t>work. I </a:t>
            </a:r>
            <a:r>
              <a:rPr lang="en-AU" sz="1200" dirty="0">
                <a:latin typeface="Calibri Light"/>
                <a:cs typeface="Calibri Light"/>
              </a:rPr>
              <a:t>am keen to work in partnership with the community to develop something that will speak to as many people as possible. </a:t>
            </a:r>
            <a:endParaRPr lang="en-AU" sz="1200" dirty="0" smtClean="0">
              <a:latin typeface="Calibri Light"/>
              <a:cs typeface="Calibri Light"/>
            </a:endParaRPr>
          </a:p>
          <a:p>
            <a:endParaRPr lang="en-AU" sz="1200" dirty="0">
              <a:latin typeface="Calibri Light"/>
              <a:cs typeface="Calibri Light"/>
            </a:endParaRPr>
          </a:p>
          <a:p>
            <a:r>
              <a:rPr lang="en-AU" sz="1200" dirty="0">
                <a:latin typeface="Calibri Light"/>
                <a:cs typeface="Calibri Light"/>
              </a:rPr>
              <a:t>During the Colours of Coburg project in 2017, I worked with the trader’s association as well as with key stakeholders within Moreland City Council to develop the final artworks. I’m comfortable running online or live consultation sessions to ensure everyone has an opportunity to provide input. </a:t>
            </a:r>
            <a:endParaRPr lang="en-US" sz="1200" dirty="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Understanding the audience</a:t>
            </a:r>
            <a:endParaRPr lang="en-US" sz="1600" i="1" dirty="0" smtClean="0">
              <a:solidFill>
                <a:schemeClr val="bg1"/>
              </a:solidFill>
              <a:latin typeface="Helvetica Neue Light"/>
              <a:cs typeface="Helvetica Neue Light"/>
            </a:endParaRP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256162" cy="261610"/>
          </a:xfrm>
          <a:prstGeom prst="rect">
            <a:avLst/>
          </a:prstGeom>
          <a:noFill/>
        </p:spPr>
        <p:txBody>
          <a:bodyPr wrap="none" rtlCol="0">
            <a:spAutoFit/>
          </a:bodyPr>
          <a:lstStyle/>
          <a:p>
            <a:r>
              <a:rPr lang="en-US" sz="1100" dirty="0">
                <a:solidFill>
                  <a:srgbClr val="FFFFFF"/>
                </a:solidFill>
              </a:rPr>
              <a:t>2</a:t>
            </a:r>
          </a:p>
        </p:txBody>
      </p:sp>
      <p:pic>
        <p:nvPicPr>
          <p:cNvPr id="2" name="Picture 1" descr="14079679_1152799221425411_1113531557671905741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4325" y="-8598"/>
            <a:ext cx="1620000" cy="1463062"/>
          </a:xfrm>
          <a:prstGeom prst="rect">
            <a:avLst/>
          </a:prstGeom>
        </p:spPr>
      </p:pic>
      <p:pic>
        <p:nvPicPr>
          <p:cNvPr id="4" name="Picture 3" descr="1010890_551591564879516_1554472588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4583" y="1441882"/>
            <a:ext cx="1620000" cy="2065339"/>
          </a:xfrm>
          <a:prstGeom prst="rect">
            <a:avLst/>
          </a:prstGeom>
        </p:spPr>
      </p:pic>
      <p:pic>
        <p:nvPicPr>
          <p:cNvPr id="11" name="Picture 10" descr="13063024_1080705368634797_5085467835473266649_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4583" y="3226385"/>
            <a:ext cx="1620000" cy="1620000"/>
          </a:xfrm>
          <a:prstGeom prst="rect">
            <a:avLst/>
          </a:prstGeom>
        </p:spPr>
      </p:pic>
      <p:pic>
        <p:nvPicPr>
          <p:cNvPr id="13" name="Picture 12" descr="13221545_1091905080848159_6888652789848653975_n.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4583" y="4635499"/>
            <a:ext cx="1620000" cy="1625037"/>
          </a:xfrm>
          <a:prstGeom prst="rect">
            <a:avLst/>
          </a:prstGeom>
        </p:spPr>
      </p:pic>
    </p:spTree>
    <p:extLst>
      <p:ext uri="{BB962C8B-B14F-4D97-AF65-F5344CB8AC3E}">
        <p14:creationId xmlns:p14="http://schemas.microsoft.com/office/powerpoint/2010/main" val="187658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RESEARCH</a:t>
            </a:r>
          </a:p>
          <a:p>
            <a:pPr algn="l"/>
            <a:endParaRPr lang="en-US" sz="1400" dirty="0"/>
          </a:p>
        </p:txBody>
      </p:sp>
      <p:sp>
        <p:nvSpPr>
          <p:cNvPr id="5" name="Rectangle 4"/>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1624003"/>
            <a:ext cx="8483832" cy="3822584"/>
          </a:xfrm>
          <a:prstGeom prst="rect">
            <a:avLst/>
          </a:prstGeom>
          <a:noFill/>
        </p:spPr>
        <p:txBody>
          <a:bodyPr wrap="square" rtlCol="0">
            <a:spAutoFit/>
          </a:bodyPr>
          <a:lstStyle/>
          <a:p>
            <a:r>
              <a:rPr lang="en-US" sz="1200" dirty="0">
                <a:latin typeface="Calibri Light"/>
                <a:cs typeface="Calibri Light"/>
              </a:rPr>
              <a:t>Based on the insight from the recent Public Art In </a:t>
            </a:r>
            <a:r>
              <a:rPr lang="en-US" sz="1200" dirty="0" err="1">
                <a:latin typeface="Calibri Light"/>
                <a:cs typeface="Calibri Light"/>
              </a:rPr>
              <a:t>Darebin</a:t>
            </a:r>
            <a:r>
              <a:rPr lang="en-US" sz="1200" dirty="0">
                <a:latin typeface="Calibri Light"/>
                <a:cs typeface="Calibri Light"/>
              </a:rPr>
              <a:t> Survey (Dec 2017), the community has articulated some great preferences and ideas around public art. These have been taken into consideration with this expression of interest. </a:t>
            </a:r>
            <a:endParaRPr lang="en-AU" sz="1200" dirty="0">
              <a:latin typeface="Calibri Light"/>
              <a:cs typeface="Calibri Light"/>
            </a:endParaRPr>
          </a:p>
          <a:p>
            <a:r>
              <a:rPr lang="en-US" sz="1200" dirty="0">
                <a:latin typeface="Calibri Light"/>
                <a:cs typeface="Calibri Light"/>
              </a:rPr>
              <a:t> </a:t>
            </a: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Artwork in </a:t>
            </a:r>
            <a:r>
              <a:rPr lang="en-US" sz="1200" dirty="0" err="1">
                <a:latin typeface="Calibri Light"/>
                <a:cs typeface="Calibri Light"/>
              </a:rPr>
              <a:t>Darebin</a:t>
            </a:r>
            <a:r>
              <a:rPr lang="en-US" sz="1200" dirty="0">
                <a:latin typeface="Calibri Light"/>
                <a:cs typeface="Calibri Light"/>
              </a:rPr>
              <a:t> is important, there is a strong drive to see more artwork as it can contribute to a sense of identity</a:t>
            </a:r>
            <a:br>
              <a:rPr lang="en-US" sz="1200" dirty="0">
                <a:latin typeface="Calibri Light"/>
                <a:cs typeface="Calibri Light"/>
              </a:rPr>
            </a:b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The top three preferences in execution were:</a:t>
            </a:r>
            <a:endParaRPr lang="en-AU" sz="1200" dirty="0">
              <a:latin typeface="Calibri Light"/>
              <a:cs typeface="Calibri Light"/>
            </a:endParaRPr>
          </a:p>
          <a:p>
            <a:pPr marL="800100" lvl="1" indent="-342900">
              <a:lnSpc>
                <a:spcPct val="80000"/>
              </a:lnSpc>
              <a:buFont typeface="+mj-lt"/>
              <a:buAutoNum type="arabicPeriod"/>
            </a:pPr>
            <a:r>
              <a:rPr lang="en-US" sz="1200" dirty="0">
                <a:latin typeface="Calibri Light"/>
                <a:cs typeface="Calibri Light"/>
              </a:rPr>
              <a:t>Temporary (2 years)</a:t>
            </a:r>
            <a:endParaRPr lang="en-AU" sz="1200" dirty="0">
              <a:latin typeface="Calibri Light"/>
              <a:cs typeface="Calibri Light"/>
            </a:endParaRPr>
          </a:p>
          <a:p>
            <a:pPr marL="800100" lvl="1" indent="-342900">
              <a:lnSpc>
                <a:spcPct val="80000"/>
              </a:lnSpc>
              <a:buFont typeface="+mj-lt"/>
              <a:buAutoNum type="arabicPeriod"/>
            </a:pPr>
            <a:r>
              <a:rPr lang="en-US" sz="1200" dirty="0">
                <a:latin typeface="Calibri Light"/>
                <a:cs typeface="Calibri Light"/>
              </a:rPr>
              <a:t>Integrated design</a:t>
            </a:r>
            <a:endParaRPr lang="en-AU" sz="1200" dirty="0">
              <a:latin typeface="Calibri Light"/>
              <a:cs typeface="Calibri Light"/>
            </a:endParaRPr>
          </a:p>
          <a:p>
            <a:pPr marL="800100" lvl="1" indent="-342900">
              <a:lnSpc>
                <a:spcPct val="80000"/>
              </a:lnSpc>
              <a:buFont typeface="+mj-lt"/>
              <a:buAutoNum type="arabicPeriod"/>
            </a:pPr>
            <a:r>
              <a:rPr lang="en-US" sz="1200" dirty="0">
                <a:latin typeface="Calibri Light"/>
                <a:cs typeface="Calibri Light"/>
              </a:rPr>
              <a:t>Murals </a:t>
            </a:r>
            <a:br>
              <a:rPr lang="en-US" sz="1200" dirty="0">
                <a:latin typeface="Calibri Light"/>
                <a:cs typeface="Calibri Light"/>
              </a:rPr>
            </a:b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Artworks that engages with it’s environment, adds value and acknowledges the heritage and/or future of an area</a:t>
            </a:r>
            <a:br>
              <a:rPr lang="en-US" sz="1200" dirty="0">
                <a:latin typeface="Calibri Light"/>
                <a:cs typeface="Calibri Light"/>
              </a:rPr>
            </a:b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Work should be bold, surprising and inspiring</a:t>
            </a:r>
            <a:br>
              <a:rPr lang="en-US" sz="1200" dirty="0">
                <a:latin typeface="Calibri Light"/>
                <a:cs typeface="Calibri Light"/>
              </a:rPr>
            </a:b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Intentional artwork that improves areas that are tagged or have graffiti feel more safe and appealing</a:t>
            </a:r>
            <a:br>
              <a:rPr lang="en-US" sz="1200" dirty="0">
                <a:latin typeface="Calibri Light"/>
                <a:cs typeface="Calibri Light"/>
              </a:rPr>
            </a:br>
            <a:endParaRPr lang="en-AU" sz="1200" dirty="0">
              <a:latin typeface="Calibri Light"/>
              <a:cs typeface="Calibri Light"/>
            </a:endParaRPr>
          </a:p>
          <a:p>
            <a:pPr marL="285750" lvl="0" indent="-285750">
              <a:lnSpc>
                <a:spcPct val="80000"/>
              </a:lnSpc>
              <a:buFont typeface="Arial"/>
              <a:buChar char="•"/>
            </a:pPr>
            <a:r>
              <a:rPr lang="en-US" sz="1200" dirty="0">
                <a:latin typeface="Calibri Light"/>
                <a:cs typeface="Calibri Light"/>
              </a:rPr>
              <a:t>Public art may bring more of the “Fitzroy/</a:t>
            </a:r>
            <a:r>
              <a:rPr lang="en-US" sz="1200" dirty="0" err="1">
                <a:latin typeface="Calibri Light"/>
                <a:cs typeface="Calibri Light"/>
              </a:rPr>
              <a:t>Northcote</a:t>
            </a:r>
            <a:r>
              <a:rPr lang="en-US" sz="1200" dirty="0">
                <a:latin typeface="Calibri Light"/>
                <a:cs typeface="Calibri Light"/>
              </a:rPr>
              <a:t>” feel to the </a:t>
            </a:r>
            <a:r>
              <a:rPr lang="en-US" sz="1200" dirty="0" smtClean="0">
                <a:latin typeface="Calibri Light"/>
                <a:cs typeface="Calibri Light"/>
              </a:rPr>
              <a:t>area</a:t>
            </a:r>
            <a:endParaRPr lang="en-US" sz="1200" dirty="0" smtClean="0">
              <a:latin typeface="Calibri Light"/>
              <a:cs typeface="Calibri Light"/>
            </a:endParaRPr>
          </a:p>
          <a:p>
            <a:pPr marL="285750" lvl="0" indent="-285750">
              <a:buFont typeface="Arial"/>
              <a:buChar char="•"/>
            </a:pPr>
            <a:endParaRPr lang="en-US" sz="1200" dirty="0" smtClean="0">
              <a:latin typeface="Calibri Light"/>
              <a:cs typeface="Calibri Light"/>
            </a:endParaRPr>
          </a:p>
          <a:p>
            <a:pPr lvl="0"/>
            <a:endParaRPr lang="en-US" sz="1200" dirty="0">
              <a:latin typeface="Calibri Light"/>
              <a:cs typeface="Calibri Light"/>
            </a:endParaRPr>
          </a:p>
          <a:p>
            <a:pPr lvl="0"/>
            <a:endParaRPr lang="en-US" sz="1200" dirty="0">
              <a:latin typeface="Calibri Light"/>
              <a:cs typeface="Calibri Light"/>
            </a:endParaRPr>
          </a:p>
          <a:p>
            <a:pPr marL="285750" lvl="0" indent="-285750">
              <a:buFont typeface="Arial"/>
              <a:buChar char="•"/>
            </a:pPr>
            <a:endParaRPr lang="en-US" sz="1200" dirty="0" smtClean="0">
              <a:latin typeface="Calibri Light"/>
              <a:cs typeface="Calibri Light"/>
            </a:endParaRPr>
          </a:p>
          <a:p>
            <a:pPr lvl="0"/>
            <a:r>
              <a:rPr lang="en-US" sz="1200" dirty="0" smtClean="0">
                <a:latin typeface="Calibri Light"/>
                <a:cs typeface="Calibri Light"/>
              </a:rPr>
              <a:t>This proposal is designed to illustrate a </a:t>
            </a:r>
            <a:r>
              <a:rPr lang="en-US" sz="1200" dirty="0" smtClean="0">
                <a:latin typeface="Calibri Light"/>
                <a:cs typeface="Calibri Light"/>
              </a:rPr>
              <a:t>painted mural </a:t>
            </a:r>
            <a:r>
              <a:rPr lang="en-US" sz="1200" dirty="0" smtClean="0">
                <a:latin typeface="Calibri Light"/>
                <a:cs typeface="Calibri Light"/>
              </a:rPr>
              <a:t>execution using traditional fine art methods of production. </a:t>
            </a:r>
          </a:p>
          <a:p>
            <a:pPr lvl="0"/>
            <a:r>
              <a:rPr lang="en-US" sz="1200" dirty="0" smtClean="0">
                <a:latin typeface="Calibri Light"/>
                <a:cs typeface="Calibri Light"/>
              </a:rPr>
              <a:t>Primarily using high quality paint applied with various brushes and rollers to achieve a range of stylistic results. </a:t>
            </a:r>
            <a:endParaRPr lang="en-AU" sz="1200" dirty="0">
              <a:latin typeface="Calibri Light"/>
              <a:cs typeface="Calibri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124510" y="6367704"/>
            <a:ext cx="8915209" cy="615553"/>
          </a:xfrm>
          <a:prstGeom prst="rect">
            <a:avLst/>
          </a:prstGeom>
          <a:noFill/>
        </p:spPr>
        <p:txBody>
          <a:bodyPr wrap="square" rtlCol="0">
            <a:spAutoFit/>
          </a:bodyPr>
          <a:lstStyle/>
          <a:p>
            <a:r>
              <a:rPr lang="en-US" sz="1600" i="1" dirty="0" smtClean="0">
                <a:solidFill>
                  <a:schemeClr val="bg1"/>
                </a:solidFill>
                <a:latin typeface="Helvetica Neue Light"/>
                <a:cs typeface="Helvetica Neue Light"/>
              </a:rPr>
              <a:t>What the community want</a:t>
            </a:r>
            <a:endParaRPr lang="en-US" sz="1600" i="1" dirty="0" smtClean="0">
              <a:solidFill>
                <a:schemeClr val="bg1"/>
              </a:solidFill>
              <a:latin typeface="Helvetica Neue Light"/>
              <a:cs typeface="Helvetica Neue Light"/>
            </a:endParaRPr>
          </a:p>
          <a:p>
            <a:endParaRPr lang="en-US" dirty="0"/>
          </a:p>
        </p:txBody>
      </p:sp>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256162" cy="261610"/>
          </a:xfrm>
          <a:prstGeom prst="rect">
            <a:avLst/>
          </a:prstGeom>
          <a:noFill/>
        </p:spPr>
        <p:txBody>
          <a:bodyPr wrap="none" rtlCol="0">
            <a:spAutoFit/>
          </a:bodyPr>
          <a:lstStyle/>
          <a:p>
            <a:r>
              <a:rPr lang="en-US" sz="1100" dirty="0">
                <a:solidFill>
                  <a:srgbClr val="FFFFFF"/>
                </a:solidFill>
              </a:rPr>
              <a:t>3</a:t>
            </a:r>
          </a:p>
        </p:txBody>
      </p:sp>
    </p:spTree>
    <p:extLst>
      <p:ext uri="{BB962C8B-B14F-4D97-AF65-F5344CB8AC3E}">
        <p14:creationId xmlns:p14="http://schemas.microsoft.com/office/powerpoint/2010/main" val="68355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063" y="6107202"/>
            <a:ext cx="1966119" cy="646331"/>
          </a:xfrm>
          <a:prstGeom prst="rect">
            <a:avLst/>
          </a:prstGeom>
          <a:noFill/>
        </p:spPr>
        <p:txBody>
          <a:bodyPr wrap="square" rtlCol="0">
            <a:spAutoFit/>
          </a:bodyPr>
          <a:lstStyle/>
          <a:p>
            <a:r>
              <a:rPr lang="en-US" sz="1200" dirty="0" smtClean="0">
                <a:solidFill>
                  <a:srgbClr val="FFFFFF"/>
                </a:solidFill>
                <a:latin typeface="Helvetica Neue Light"/>
                <a:cs typeface="Helvetica Neue Light"/>
              </a:rPr>
              <a:t/>
            </a:r>
            <a:br>
              <a:rPr lang="en-US" sz="1200" dirty="0" smtClean="0">
                <a:solidFill>
                  <a:srgbClr val="FFFFFF"/>
                </a:solidFill>
                <a:latin typeface="Helvetica Neue Light"/>
                <a:cs typeface="Helvetica Neue Light"/>
              </a:rPr>
            </a:br>
            <a:r>
              <a:rPr lang="en-US" sz="1200" dirty="0" smtClean="0">
                <a:solidFill>
                  <a:srgbClr val="FFFFFF"/>
                </a:solidFill>
                <a:latin typeface="Helvetica Neue Light"/>
                <a:cs typeface="Helvetica Neue Light"/>
              </a:rPr>
              <a:t>More work available :</a:t>
            </a:r>
            <a:endParaRPr lang="en-US" sz="1200" dirty="0">
              <a:solidFill>
                <a:srgbClr val="FFFFFF"/>
              </a:solidFill>
              <a:latin typeface="Helvetica Neue Light"/>
              <a:cs typeface="Helvetica Neue Light"/>
            </a:endParaRPr>
          </a:p>
          <a:p>
            <a:r>
              <a:rPr lang="en-US" sz="1200" dirty="0" err="1" smtClean="0">
                <a:solidFill>
                  <a:srgbClr val="FFFFFF"/>
                </a:solidFill>
                <a:latin typeface="Helvetica Neue Light"/>
                <a:cs typeface="Helvetica Neue Light"/>
              </a:rPr>
              <a:t>www.nessflett.com</a:t>
            </a:r>
            <a:endParaRPr lang="en-US" sz="1200" dirty="0">
              <a:solidFill>
                <a:srgbClr val="FFFFFF"/>
              </a:solidFill>
              <a:latin typeface="Helvetica Neue Light"/>
              <a:cs typeface="Helvetica Neue Light"/>
            </a:endParaRPr>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1140203176"/>
              </p:ext>
            </p:extLst>
          </p:nvPr>
        </p:nvGraphicFramePr>
        <p:xfrm>
          <a:off x="1143000" y="3340100"/>
          <a:ext cx="6858000" cy="177800"/>
        </p:xfrm>
        <a:graphic>
          <a:graphicData uri="http://schemas.openxmlformats.org/presentationml/2006/ole">
            <mc:AlternateContent xmlns:mc="http://schemas.openxmlformats.org/markup-compatibility/2006">
              <mc:Choice xmlns:v="urn:schemas-microsoft-com:vml" Requires="v">
                <p:oleObj spid="_x0000_s1038" name="Document" r:id="rId3" imgW="6858000" imgH="177800" progId="Word.Document.12">
                  <p:embed/>
                </p:oleObj>
              </mc:Choice>
              <mc:Fallback>
                <p:oleObj name="Document" r:id="rId3" imgW="6858000" imgH="177800" progId="Word.Document.12">
                  <p:embed/>
                  <p:pic>
                    <p:nvPicPr>
                      <p:cNvPr id="0" name=""/>
                      <p:cNvPicPr/>
                      <p:nvPr/>
                    </p:nvPicPr>
                    <p:blipFill>
                      <a:blip r:embed="rId4"/>
                      <a:stretch>
                        <a:fillRect/>
                      </a:stretch>
                    </p:blipFill>
                    <p:spPr>
                      <a:xfrm>
                        <a:off x="1143000" y="3340100"/>
                        <a:ext cx="6858000" cy="177800"/>
                      </a:xfrm>
                      <a:prstGeom prst="rect">
                        <a:avLst/>
                      </a:prstGeom>
                    </p:spPr>
                  </p:pic>
                </p:oleObj>
              </mc:Fallback>
            </mc:AlternateContent>
          </a:graphicData>
        </a:graphic>
      </p:graphicFrame>
      <p:pic>
        <p:nvPicPr>
          <p:cNvPr id="2" name="Picture 1" descr="Screen Shot 2017-03-31 at 12.54.1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1455" y="1522879"/>
            <a:ext cx="6742546" cy="5051625"/>
          </a:xfrm>
          <a:prstGeom prst="rect">
            <a:avLst/>
          </a:prstGeom>
        </p:spPr>
      </p:pic>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1" name="TextBox 10"/>
          <p:cNvSpPr txBox="1"/>
          <p:nvPr/>
        </p:nvSpPr>
        <p:spPr>
          <a:xfrm>
            <a:off x="8702838" y="6483687"/>
            <a:ext cx="261610" cy="261610"/>
          </a:xfrm>
          <a:prstGeom prst="rect">
            <a:avLst/>
          </a:prstGeom>
          <a:noFill/>
        </p:spPr>
        <p:txBody>
          <a:bodyPr wrap="none" rtlCol="0">
            <a:spAutoFit/>
          </a:bodyPr>
          <a:lstStyle/>
          <a:p>
            <a:r>
              <a:rPr lang="en-US" sz="1100" dirty="0">
                <a:solidFill>
                  <a:srgbClr val="FFFFFF"/>
                </a:solidFill>
              </a:rPr>
              <a:t>4</a:t>
            </a:r>
          </a:p>
        </p:txBody>
      </p:sp>
      <p:sp>
        <p:nvSpPr>
          <p:cNvPr id="14" name="Subtitle 2"/>
          <p:cNvSpPr txBox="1">
            <a:spLocks/>
          </p:cNvSpPr>
          <p:nvPr/>
        </p:nvSpPr>
        <p:spPr>
          <a:xfrm>
            <a:off x="112059" y="1219066"/>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PREVIOUS WORK</a:t>
            </a:r>
          </a:p>
          <a:p>
            <a:pPr algn="l"/>
            <a:endParaRPr lang="en-US" sz="1400" dirty="0"/>
          </a:p>
        </p:txBody>
      </p:sp>
    </p:spTree>
    <p:extLst>
      <p:ext uri="{BB962C8B-B14F-4D97-AF65-F5344CB8AC3E}">
        <p14:creationId xmlns:p14="http://schemas.microsoft.com/office/powerpoint/2010/main" val="199279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4180057732"/>
              </p:ext>
            </p:extLst>
          </p:nvPr>
        </p:nvGraphicFramePr>
        <p:xfrm>
          <a:off x="1143000" y="3340100"/>
          <a:ext cx="6858000" cy="177800"/>
        </p:xfrm>
        <a:graphic>
          <a:graphicData uri="http://schemas.openxmlformats.org/presentationml/2006/ole">
            <mc:AlternateContent xmlns:mc="http://schemas.openxmlformats.org/markup-compatibility/2006">
              <mc:Choice xmlns:v="urn:schemas-microsoft-com:vml" Requires="v">
                <p:oleObj spid="_x0000_s2062" name="Document" r:id="rId3" imgW="6858000" imgH="177800" progId="Word.Document.12">
                  <p:embed/>
                </p:oleObj>
              </mc:Choice>
              <mc:Fallback>
                <p:oleObj name="Document" r:id="rId3" imgW="6858000" imgH="177800" progId="Word.Document.12">
                  <p:embed/>
                  <p:pic>
                    <p:nvPicPr>
                      <p:cNvPr id="0" name=""/>
                      <p:cNvPicPr/>
                      <p:nvPr/>
                    </p:nvPicPr>
                    <p:blipFill>
                      <a:blip r:embed="rId4"/>
                      <a:stretch>
                        <a:fillRect/>
                      </a:stretch>
                    </p:blipFill>
                    <p:spPr>
                      <a:xfrm>
                        <a:off x="1143000" y="3340100"/>
                        <a:ext cx="6858000" cy="177800"/>
                      </a:xfrm>
                      <a:prstGeom prst="rect">
                        <a:avLst/>
                      </a:prstGeom>
                    </p:spPr>
                  </p:pic>
                </p:oleObj>
              </mc:Fallback>
            </mc:AlternateContent>
          </a:graphicData>
        </a:graphic>
      </p:graphicFrame>
      <p:pic>
        <p:nvPicPr>
          <p:cNvPr id="10" name="Picture 9" descr="Screen Shot 2017-03-31 at 12.54.31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1456" y="1512300"/>
            <a:ext cx="6742545" cy="5062204"/>
          </a:xfrm>
          <a:prstGeom prst="rect">
            <a:avLst/>
          </a:prstGeom>
        </p:spPr>
      </p:pic>
      <p:sp>
        <p:nvSpPr>
          <p:cNvPr id="11"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2" name="TextBox 11"/>
          <p:cNvSpPr txBox="1"/>
          <p:nvPr/>
        </p:nvSpPr>
        <p:spPr>
          <a:xfrm>
            <a:off x="8702838" y="6483687"/>
            <a:ext cx="256162" cy="261610"/>
          </a:xfrm>
          <a:prstGeom prst="rect">
            <a:avLst/>
          </a:prstGeom>
          <a:noFill/>
        </p:spPr>
        <p:txBody>
          <a:bodyPr wrap="none" rtlCol="0">
            <a:spAutoFit/>
          </a:bodyPr>
          <a:lstStyle/>
          <a:p>
            <a:r>
              <a:rPr lang="en-US" sz="1100" dirty="0">
                <a:solidFill>
                  <a:srgbClr val="FFFFFF"/>
                </a:solidFill>
              </a:rPr>
              <a:t>5</a:t>
            </a:r>
          </a:p>
        </p:txBody>
      </p:sp>
      <p:sp>
        <p:nvSpPr>
          <p:cNvPr id="15" name="TextBox 14"/>
          <p:cNvSpPr txBox="1"/>
          <p:nvPr/>
        </p:nvSpPr>
        <p:spPr>
          <a:xfrm>
            <a:off x="112063" y="6107202"/>
            <a:ext cx="1966119" cy="646331"/>
          </a:xfrm>
          <a:prstGeom prst="rect">
            <a:avLst/>
          </a:prstGeom>
          <a:noFill/>
        </p:spPr>
        <p:txBody>
          <a:bodyPr wrap="square" rtlCol="0">
            <a:spAutoFit/>
          </a:bodyPr>
          <a:lstStyle/>
          <a:p>
            <a:r>
              <a:rPr lang="en-US" sz="1200" dirty="0" smtClean="0">
                <a:solidFill>
                  <a:srgbClr val="FFFFFF"/>
                </a:solidFill>
                <a:latin typeface="Helvetica Neue Light"/>
                <a:cs typeface="Helvetica Neue Light"/>
              </a:rPr>
              <a:t/>
            </a:r>
            <a:br>
              <a:rPr lang="en-US" sz="1200" dirty="0" smtClean="0">
                <a:solidFill>
                  <a:srgbClr val="FFFFFF"/>
                </a:solidFill>
                <a:latin typeface="Helvetica Neue Light"/>
                <a:cs typeface="Helvetica Neue Light"/>
              </a:rPr>
            </a:br>
            <a:r>
              <a:rPr lang="en-US" sz="1200" dirty="0" smtClean="0">
                <a:solidFill>
                  <a:srgbClr val="FFFFFF"/>
                </a:solidFill>
                <a:latin typeface="Helvetica Neue Light"/>
                <a:cs typeface="Helvetica Neue Light"/>
              </a:rPr>
              <a:t>More work available :</a:t>
            </a:r>
            <a:endParaRPr lang="en-US" sz="1200" dirty="0">
              <a:solidFill>
                <a:srgbClr val="FFFFFF"/>
              </a:solidFill>
              <a:latin typeface="Helvetica Neue Light"/>
              <a:cs typeface="Helvetica Neue Light"/>
            </a:endParaRPr>
          </a:p>
          <a:p>
            <a:r>
              <a:rPr lang="en-US" sz="1200" dirty="0" err="1" smtClean="0">
                <a:solidFill>
                  <a:srgbClr val="FFFFFF"/>
                </a:solidFill>
                <a:latin typeface="Helvetica Neue Light"/>
                <a:cs typeface="Helvetica Neue Light"/>
              </a:rPr>
              <a:t>www.nessflett.com</a:t>
            </a:r>
            <a:endParaRPr lang="en-US" sz="1200" dirty="0">
              <a:solidFill>
                <a:srgbClr val="FFFFFF"/>
              </a:solidFill>
              <a:latin typeface="Helvetica Neue Light"/>
              <a:cs typeface="Helvetica Neue Light"/>
            </a:endParaRPr>
          </a:p>
        </p:txBody>
      </p:sp>
      <p:sp>
        <p:nvSpPr>
          <p:cNvPr id="16" name="Subtitle 2"/>
          <p:cNvSpPr txBox="1">
            <a:spLocks/>
          </p:cNvSpPr>
          <p:nvPr/>
        </p:nvSpPr>
        <p:spPr>
          <a:xfrm>
            <a:off x="112059" y="1219066"/>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PREVIOUS WORK</a:t>
            </a:r>
          </a:p>
          <a:p>
            <a:pPr algn="l"/>
            <a:endParaRPr lang="en-US" sz="1400" dirty="0"/>
          </a:p>
        </p:txBody>
      </p:sp>
    </p:spTree>
    <p:extLst>
      <p:ext uri="{BB962C8B-B14F-4D97-AF65-F5344CB8AC3E}">
        <p14:creationId xmlns:p14="http://schemas.microsoft.com/office/powerpoint/2010/main" val="237799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247392"/>
            <a:ext cx="9144000" cy="61060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3800114569"/>
              </p:ext>
            </p:extLst>
          </p:nvPr>
        </p:nvGraphicFramePr>
        <p:xfrm>
          <a:off x="1143000" y="3340100"/>
          <a:ext cx="6858000" cy="177800"/>
        </p:xfrm>
        <a:graphic>
          <a:graphicData uri="http://schemas.openxmlformats.org/presentationml/2006/ole">
            <mc:AlternateContent xmlns:mc="http://schemas.openxmlformats.org/markup-compatibility/2006">
              <mc:Choice xmlns:v="urn:schemas-microsoft-com:vml" Requires="v">
                <p:oleObj spid="_x0000_s3086" name="Document" r:id="rId3" imgW="6858000" imgH="177800" progId="Word.Document.12">
                  <p:embed/>
                </p:oleObj>
              </mc:Choice>
              <mc:Fallback>
                <p:oleObj name="Document" r:id="rId3" imgW="6858000" imgH="177800" progId="Word.Document.12">
                  <p:embed/>
                  <p:pic>
                    <p:nvPicPr>
                      <p:cNvPr id="0" name=""/>
                      <p:cNvPicPr/>
                      <p:nvPr/>
                    </p:nvPicPr>
                    <p:blipFill>
                      <a:blip r:embed="rId4"/>
                      <a:stretch>
                        <a:fillRect/>
                      </a:stretch>
                    </p:blipFill>
                    <p:spPr>
                      <a:xfrm>
                        <a:off x="1143000" y="3340100"/>
                        <a:ext cx="6858000" cy="177800"/>
                      </a:xfrm>
                      <a:prstGeom prst="rect">
                        <a:avLst/>
                      </a:prstGeom>
                    </p:spPr>
                  </p:pic>
                </p:oleObj>
              </mc:Fallback>
            </mc:AlternateContent>
          </a:graphicData>
        </a:graphic>
      </p:graphicFrame>
      <p:pic>
        <p:nvPicPr>
          <p:cNvPr id="5" name="Picture 4" descr="Screen Shot 2017-03-31 at 12.54.4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9369" y="1504498"/>
            <a:ext cx="6767999" cy="3383999"/>
          </a:xfrm>
          <a:prstGeom prst="rect">
            <a:avLst/>
          </a:prstGeom>
        </p:spPr>
      </p:pic>
      <p:sp>
        <p:nvSpPr>
          <p:cNvPr id="10"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11" name="TextBox 10"/>
          <p:cNvSpPr txBox="1"/>
          <p:nvPr/>
        </p:nvSpPr>
        <p:spPr>
          <a:xfrm>
            <a:off x="8702838" y="6483687"/>
            <a:ext cx="256162" cy="261610"/>
          </a:xfrm>
          <a:prstGeom prst="rect">
            <a:avLst/>
          </a:prstGeom>
          <a:noFill/>
        </p:spPr>
        <p:txBody>
          <a:bodyPr wrap="none" rtlCol="0">
            <a:spAutoFit/>
          </a:bodyPr>
          <a:lstStyle/>
          <a:p>
            <a:r>
              <a:rPr lang="en-US" sz="1100" dirty="0">
                <a:solidFill>
                  <a:srgbClr val="FFFFFF"/>
                </a:solidFill>
              </a:rPr>
              <a:t>6</a:t>
            </a:r>
          </a:p>
        </p:txBody>
      </p:sp>
      <p:sp>
        <p:nvSpPr>
          <p:cNvPr id="14" name="TextBox 13"/>
          <p:cNvSpPr txBox="1"/>
          <p:nvPr/>
        </p:nvSpPr>
        <p:spPr>
          <a:xfrm>
            <a:off x="112063" y="6107202"/>
            <a:ext cx="1966119" cy="646331"/>
          </a:xfrm>
          <a:prstGeom prst="rect">
            <a:avLst/>
          </a:prstGeom>
          <a:noFill/>
        </p:spPr>
        <p:txBody>
          <a:bodyPr wrap="square" rtlCol="0">
            <a:spAutoFit/>
          </a:bodyPr>
          <a:lstStyle/>
          <a:p>
            <a:r>
              <a:rPr lang="en-US" sz="1200" dirty="0" smtClean="0">
                <a:solidFill>
                  <a:srgbClr val="FFFFFF"/>
                </a:solidFill>
                <a:latin typeface="Helvetica Neue Light"/>
                <a:cs typeface="Helvetica Neue Light"/>
              </a:rPr>
              <a:t/>
            </a:r>
            <a:br>
              <a:rPr lang="en-US" sz="1200" dirty="0" smtClean="0">
                <a:solidFill>
                  <a:srgbClr val="FFFFFF"/>
                </a:solidFill>
                <a:latin typeface="Helvetica Neue Light"/>
                <a:cs typeface="Helvetica Neue Light"/>
              </a:rPr>
            </a:br>
            <a:r>
              <a:rPr lang="en-US" sz="1200" dirty="0" smtClean="0">
                <a:solidFill>
                  <a:srgbClr val="FFFFFF"/>
                </a:solidFill>
                <a:latin typeface="Helvetica Neue Light"/>
                <a:cs typeface="Helvetica Neue Light"/>
              </a:rPr>
              <a:t>More work available :</a:t>
            </a:r>
            <a:endParaRPr lang="en-US" sz="1200" dirty="0">
              <a:solidFill>
                <a:srgbClr val="FFFFFF"/>
              </a:solidFill>
              <a:latin typeface="Helvetica Neue Light"/>
              <a:cs typeface="Helvetica Neue Light"/>
            </a:endParaRPr>
          </a:p>
          <a:p>
            <a:r>
              <a:rPr lang="en-US" sz="1200" dirty="0" err="1" smtClean="0">
                <a:solidFill>
                  <a:srgbClr val="FFFFFF"/>
                </a:solidFill>
                <a:latin typeface="Helvetica Neue Light"/>
                <a:cs typeface="Helvetica Neue Light"/>
              </a:rPr>
              <a:t>www.nessflett.com</a:t>
            </a:r>
            <a:endParaRPr lang="en-US" sz="1200" dirty="0">
              <a:solidFill>
                <a:srgbClr val="FFFFFF"/>
              </a:solidFill>
              <a:latin typeface="Helvetica Neue Light"/>
              <a:cs typeface="Helvetica Neue Light"/>
            </a:endParaRPr>
          </a:p>
        </p:txBody>
      </p:sp>
      <p:sp>
        <p:nvSpPr>
          <p:cNvPr id="15" name="Subtitle 2"/>
          <p:cNvSpPr txBox="1">
            <a:spLocks/>
          </p:cNvSpPr>
          <p:nvPr/>
        </p:nvSpPr>
        <p:spPr>
          <a:xfrm>
            <a:off x="112059" y="1219066"/>
            <a:ext cx="3970052" cy="64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dirty="0" smtClean="0">
                <a:latin typeface="Helvetica Neue Light"/>
                <a:cs typeface="Helvetica Neue Light"/>
              </a:rPr>
              <a:t>PREVIOUS WORK</a:t>
            </a:r>
          </a:p>
          <a:p>
            <a:pPr algn="l"/>
            <a:endParaRPr lang="en-US" sz="1400" dirty="0"/>
          </a:p>
        </p:txBody>
      </p:sp>
    </p:spTree>
    <p:extLst>
      <p:ext uri="{BB962C8B-B14F-4D97-AF65-F5344CB8AC3E}">
        <p14:creationId xmlns:p14="http://schemas.microsoft.com/office/powerpoint/2010/main" val="237799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83688"/>
            <a:ext cx="9144000" cy="374312"/>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1675" y="835430"/>
            <a:ext cx="8932325" cy="0"/>
          </a:xfrm>
          <a:prstGeom prst="line">
            <a:avLst/>
          </a:prstGeom>
          <a:ln>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
        <p:nvSpPr>
          <p:cNvPr id="6" name="Title 1"/>
          <p:cNvSpPr txBox="1">
            <a:spLocks/>
          </p:cNvSpPr>
          <p:nvPr/>
        </p:nvSpPr>
        <p:spPr>
          <a:xfrm>
            <a:off x="124510" y="224137"/>
            <a:ext cx="7035043" cy="6475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b-NO" sz="2800" i="1" dirty="0" smtClean="0">
                <a:solidFill>
                  <a:schemeClr val="tx1">
                    <a:lumMod val="50000"/>
                    <a:lumOff val="50000"/>
                  </a:schemeClr>
                </a:solidFill>
                <a:latin typeface="Helvetica Neue UltraLight"/>
                <a:cs typeface="Helvetica Neue UltraLight"/>
              </a:rPr>
              <a:t>Reservoir Laneways Project</a:t>
            </a:r>
            <a:endParaRPr lang="nb-NO" sz="2800" i="1" dirty="0">
              <a:solidFill>
                <a:schemeClr val="tx1">
                  <a:lumMod val="50000"/>
                  <a:lumOff val="50000"/>
                </a:schemeClr>
              </a:solidFill>
              <a:latin typeface="Helvetica Neue UltraLight"/>
              <a:cs typeface="Helvetica Neue UltraLight"/>
            </a:endParaRPr>
          </a:p>
        </p:txBody>
      </p:sp>
      <p:sp>
        <p:nvSpPr>
          <p:cNvPr id="9" name="TextBox 8"/>
          <p:cNvSpPr txBox="1"/>
          <p:nvPr/>
        </p:nvSpPr>
        <p:spPr>
          <a:xfrm>
            <a:off x="8702838" y="6483687"/>
            <a:ext cx="261610" cy="261610"/>
          </a:xfrm>
          <a:prstGeom prst="rect">
            <a:avLst/>
          </a:prstGeom>
          <a:noFill/>
        </p:spPr>
        <p:txBody>
          <a:bodyPr wrap="none" rtlCol="0">
            <a:spAutoFit/>
          </a:bodyPr>
          <a:lstStyle/>
          <a:p>
            <a:r>
              <a:rPr lang="en-US" sz="1100" dirty="0">
                <a:solidFill>
                  <a:srgbClr val="FFFFFF"/>
                </a:solidFill>
              </a:rPr>
              <a:t>7</a:t>
            </a:r>
          </a:p>
        </p:txBody>
      </p:sp>
      <p:sp>
        <p:nvSpPr>
          <p:cNvPr id="7" name="Subtitle 2"/>
          <p:cNvSpPr>
            <a:spLocks noGrp="1"/>
          </p:cNvSpPr>
          <p:nvPr>
            <p:ph type="subTitle" idx="1"/>
          </p:nvPr>
        </p:nvSpPr>
        <p:spPr>
          <a:xfrm>
            <a:off x="112059" y="1219066"/>
            <a:ext cx="3970052" cy="646368"/>
          </a:xfrm>
        </p:spPr>
        <p:txBody>
          <a:bodyPr>
            <a:normAutofit/>
          </a:bodyPr>
          <a:lstStyle/>
          <a:p>
            <a:pPr algn="l"/>
            <a:r>
              <a:rPr lang="en-US" sz="1400" i="1" dirty="0" smtClean="0">
                <a:latin typeface="Helvetica Neue Light"/>
                <a:cs typeface="Helvetica Neue Light"/>
              </a:rPr>
              <a:t>SITE ASSESSMENT</a:t>
            </a:r>
            <a:endParaRPr lang="en-US" sz="1400" i="1" dirty="0" smtClean="0">
              <a:latin typeface="Helvetica Neue Light"/>
              <a:cs typeface="Helvetica Neue Light"/>
            </a:endParaRPr>
          </a:p>
          <a:p>
            <a:pPr algn="l"/>
            <a:endParaRPr lang="en-US" sz="1400" dirty="0"/>
          </a:p>
        </p:txBody>
      </p:sp>
      <p:pic>
        <p:nvPicPr>
          <p:cNvPr id="3" name="Picture 2" descr="Site-dimensions.png"/>
          <p:cNvPicPr>
            <a:picLocks noChangeAspect="1"/>
          </p:cNvPicPr>
          <p:nvPr/>
        </p:nvPicPr>
        <p:blipFill rotWithShape="1">
          <a:blip r:embed="rId2" cstate="email">
            <a:extLst>
              <a:ext uri="{28A0092B-C50C-407E-A947-70E740481C1C}">
                <a14:useLocalDpi xmlns:a14="http://schemas.microsoft.com/office/drawing/2010/main"/>
              </a:ext>
            </a:extLst>
          </a:blip>
          <a:srcRect r="38419"/>
          <a:stretch/>
        </p:blipFill>
        <p:spPr>
          <a:xfrm>
            <a:off x="4233333" y="1054624"/>
            <a:ext cx="4731115" cy="5429063"/>
          </a:xfrm>
          <a:prstGeom prst="rect">
            <a:avLst/>
          </a:prstGeom>
        </p:spPr>
      </p:pic>
      <p:sp>
        <p:nvSpPr>
          <p:cNvPr id="10" name="TextBox 9"/>
          <p:cNvSpPr txBox="1"/>
          <p:nvPr/>
        </p:nvSpPr>
        <p:spPr>
          <a:xfrm>
            <a:off x="112063" y="1624003"/>
            <a:ext cx="8483832" cy="1015663"/>
          </a:xfrm>
          <a:prstGeom prst="rect">
            <a:avLst/>
          </a:prstGeom>
          <a:noFill/>
        </p:spPr>
        <p:txBody>
          <a:bodyPr wrap="square" rtlCol="0">
            <a:spAutoFit/>
          </a:bodyPr>
          <a:lstStyle/>
          <a:p>
            <a:r>
              <a:rPr lang="en-US" sz="1200" dirty="0" smtClean="0">
                <a:latin typeface="Calibri Light"/>
                <a:cs typeface="Calibri Light"/>
              </a:rPr>
              <a:t>LOCATION 2</a:t>
            </a:r>
          </a:p>
          <a:p>
            <a:endParaRPr lang="en-US" sz="1200" dirty="0">
              <a:latin typeface="Calibri Light"/>
              <a:cs typeface="Calibri Light"/>
            </a:endParaRPr>
          </a:p>
          <a:p>
            <a:pPr marL="171450" indent="-171450">
              <a:buFont typeface="Arial"/>
              <a:buChar char="•"/>
            </a:pPr>
            <a:r>
              <a:rPr lang="en-US" sz="1200" dirty="0" smtClean="0">
                <a:latin typeface="Calibri Light"/>
                <a:cs typeface="Calibri Light"/>
              </a:rPr>
              <a:t>Painted surface</a:t>
            </a:r>
          </a:p>
          <a:p>
            <a:pPr marL="171450" indent="-171450">
              <a:buFont typeface="Arial"/>
              <a:buChar char="•"/>
            </a:pPr>
            <a:r>
              <a:rPr lang="en-US" sz="1200" dirty="0" smtClean="0">
                <a:latin typeface="Calibri Light"/>
                <a:cs typeface="Calibri Light"/>
              </a:rPr>
              <a:t>Street visibility</a:t>
            </a:r>
          </a:p>
          <a:p>
            <a:pPr marL="171450" indent="-171450">
              <a:buFont typeface="Arial"/>
              <a:buChar char="•"/>
            </a:pPr>
            <a:r>
              <a:rPr lang="en-US" sz="1200" dirty="0" smtClean="0">
                <a:latin typeface="Calibri Light"/>
                <a:cs typeface="Calibri Light"/>
              </a:rPr>
              <a:t>Single execution</a:t>
            </a:r>
            <a:endParaRPr lang="en-AU" sz="1200" dirty="0">
              <a:latin typeface="Calibri Light"/>
              <a:cs typeface="Calibri Light"/>
            </a:endParaRPr>
          </a:p>
        </p:txBody>
      </p:sp>
      <p:sp>
        <p:nvSpPr>
          <p:cNvPr id="11" name="TextBox 10"/>
          <p:cNvSpPr txBox="1"/>
          <p:nvPr/>
        </p:nvSpPr>
        <p:spPr>
          <a:xfrm>
            <a:off x="124510" y="4439000"/>
            <a:ext cx="8483832" cy="1200329"/>
          </a:xfrm>
          <a:prstGeom prst="rect">
            <a:avLst/>
          </a:prstGeom>
          <a:noFill/>
        </p:spPr>
        <p:txBody>
          <a:bodyPr wrap="square" rtlCol="0">
            <a:spAutoFit/>
          </a:bodyPr>
          <a:lstStyle/>
          <a:p>
            <a:r>
              <a:rPr lang="en-US" sz="1200" dirty="0" smtClean="0">
                <a:latin typeface="Calibri Light"/>
                <a:cs typeface="Calibri Light"/>
              </a:rPr>
              <a:t>LOCATION 1</a:t>
            </a:r>
          </a:p>
          <a:p>
            <a:endParaRPr lang="en-US" sz="1200" dirty="0">
              <a:latin typeface="Calibri Light"/>
              <a:cs typeface="Calibri Light"/>
            </a:endParaRPr>
          </a:p>
          <a:p>
            <a:pPr marL="171450" indent="-171450">
              <a:buFont typeface="Arial"/>
              <a:buChar char="•"/>
            </a:pPr>
            <a:r>
              <a:rPr lang="en-US" sz="1200" dirty="0" smtClean="0">
                <a:latin typeface="Calibri Light"/>
                <a:cs typeface="Calibri Light"/>
              </a:rPr>
              <a:t>Raw brick surface</a:t>
            </a:r>
          </a:p>
          <a:p>
            <a:pPr marL="171450" indent="-171450">
              <a:buFont typeface="Arial"/>
              <a:buChar char="•"/>
            </a:pPr>
            <a:r>
              <a:rPr lang="en-US" sz="1200" dirty="0" smtClean="0">
                <a:latin typeface="Calibri Light"/>
                <a:cs typeface="Calibri Light"/>
              </a:rPr>
              <a:t>Possible double</a:t>
            </a:r>
            <a:r>
              <a:rPr lang="en-US" sz="1200" dirty="0" smtClean="0">
                <a:latin typeface="Calibri Light"/>
                <a:cs typeface="Calibri Light"/>
              </a:rPr>
              <a:t> execution</a:t>
            </a:r>
          </a:p>
          <a:p>
            <a:pPr marL="171450" indent="-171450">
              <a:buFont typeface="Arial"/>
              <a:buChar char="•"/>
            </a:pPr>
            <a:r>
              <a:rPr lang="en-US" sz="1200" dirty="0" smtClean="0">
                <a:latin typeface="Calibri Light"/>
                <a:cs typeface="Calibri Light"/>
              </a:rPr>
              <a:t>Wooden ‘rail’ on both buildings 1mt from ground</a:t>
            </a:r>
          </a:p>
          <a:p>
            <a:pPr marL="171450" indent="-171450">
              <a:buFont typeface="Arial"/>
              <a:buChar char="•"/>
            </a:pPr>
            <a:r>
              <a:rPr lang="en-US" sz="1200" dirty="0" smtClean="0">
                <a:latin typeface="Calibri Light"/>
                <a:cs typeface="Calibri Light"/>
              </a:rPr>
              <a:t>Not mirrored dimensions</a:t>
            </a:r>
            <a:endParaRPr lang="en-AU" sz="1200" dirty="0">
              <a:latin typeface="Calibri Light"/>
              <a:cs typeface="Calibri Light"/>
            </a:endParaRPr>
          </a:p>
        </p:txBody>
      </p:sp>
    </p:spTree>
    <p:extLst>
      <p:ext uri="{BB962C8B-B14F-4D97-AF65-F5344CB8AC3E}">
        <p14:creationId xmlns:p14="http://schemas.microsoft.com/office/powerpoint/2010/main" val="1203874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10786</TotalTime>
  <Words>1483</Words>
  <Application>Microsoft Macintosh PowerPoint</Application>
  <PresentationFormat>On-screen Show (4:3)</PresentationFormat>
  <Paragraphs>213</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Coburg Trader’s Association</dc:title>
  <dc:creator>Ness Flett</dc:creator>
  <cp:lastModifiedBy>Ness Flett</cp:lastModifiedBy>
  <cp:revision>42</cp:revision>
  <dcterms:created xsi:type="dcterms:W3CDTF">2016-01-16T06:27:11Z</dcterms:created>
  <dcterms:modified xsi:type="dcterms:W3CDTF">2018-03-25T04:02:18Z</dcterms:modified>
</cp:coreProperties>
</file>